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64" r:id="rId2"/>
  </p:sldMasterIdLst>
  <p:notesMasterIdLst>
    <p:notesMasterId r:id="rId45"/>
  </p:notesMasterIdLst>
  <p:handoutMasterIdLst>
    <p:handoutMasterId r:id="rId46"/>
  </p:handoutMasterIdLst>
  <p:sldIdLst>
    <p:sldId id="291" r:id="rId3"/>
    <p:sldId id="465" r:id="rId4"/>
    <p:sldId id="428" r:id="rId5"/>
    <p:sldId id="345" r:id="rId6"/>
    <p:sldId id="368" r:id="rId7"/>
    <p:sldId id="370" r:id="rId8"/>
    <p:sldId id="371" r:id="rId9"/>
    <p:sldId id="408" r:id="rId10"/>
    <p:sldId id="410" r:id="rId11"/>
    <p:sldId id="409" r:id="rId12"/>
    <p:sldId id="439" r:id="rId13"/>
    <p:sldId id="438" r:id="rId14"/>
    <p:sldId id="416" r:id="rId15"/>
    <p:sldId id="372" r:id="rId16"/>
    <p:sldId id="373" r:id="rId17"/>
    <p:sldId id="374" r:id="rId18"/>
    <p:sldId id="376" r:id="rId19"/>
    <p:sldId id="378" r:id="rId20"/>
    <p:sldId id="380" r:id="rId21"/>
    <p:sldId id="381" r:id="rId22"/>
    <p:sldId id="362" r:id="rId23"/>
    <p:sldId id="365" r:id="rId24"/>
    <p:sldId id="434" r:id="rId25"/>
    <p:sldId id="435" r:id="rId26"/>
    <p:sldId id="386" r:id="rId27"/>
    <p:sldId id="388" r:id="rId28"/>
    <p:sldId id="443" r:id="rId29"/>
    <p:sldId id="425" r:id="rId30"/>
    <p:sldId id="426" r:id="rId31"/>
    <p:sldId id="364" r:id="rId32"/>
    <p:sldId id="440" r:id="rId33"/>
    <p:sldId id="441" r:id="rId34"/>
    <p:sldId id="363" r:id="rId35"/>
    <p:sldId id="466" r:id="rId36"/>
    <p:sldId id="462" r:id="rId37"/>
    <p:sldId id="463" r:id="rId38"/>
    <p:sldId id="464" r:id="rId39"/>
    <p:sldId id="467" r:id="rId40"/>
    <p:sldId id="468" r:id="rId41"/>
    <p:sldId id="469" r:id="rId42"/>
    <p:sldId id="470" r:id="rId43"/>
    <p:sldId id="4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3"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Savkovic" initials="V." lastIdx="2" clrIdx="0">
    <p:extLst>
      <p:ext uri="{19B8F6BF-5375-455C-9EA6-DF929625EA0E}">
        <p15:presenceInfo xmlns:p15="http://schemas.microsoft.com/office/powerpoint/2012/main" userId="V.Savko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FF99"/>
    <a:srgbClr val="D43414"/>
    <a:srgbClr val="EAEAEA"/>
    <a:srgbClr val="CC0000"/>
    <a:srgbClr val="800000"/>
    <a:srgbClr val="FF9900"/>
    <a:srgbClr val="EDBE1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5274" autoAdjust="0"/>
  </p:normalViewPr>
  <p:slideViewPr>
    <p:cSldViewPr>
      <p:cViewPr>
        <p:scale>
          <a:sx n="75" d="100"/>
          <a:sy n="75" d="100"/>
        </p:scale>
        <p:origin x="372" y="-156"/>
      </p:cViewPr>
      <p:guideLst>
        <p:guide orient="horz" pos="4292"/>
        <p:guide pos="7680"/>
      </p:guideLst>
    </p:cSldViewPr>
  </p:slideViewPr>
  <p:notesTextViewPr>
    <p:cViewPr>
      <p:scale>
        <a:sx n="1" d="1"/>
        <a:sy n="1" d="1"/>
      </p:scale>
      <p:origin x="0" y="0"/>
    </p:cViewPr>
  </p:notesTextViewPr>
  <p:notesViewPr>
    <p:cSldViewPr showGuides="1">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46CBB2-2B85-4540-99CF-B970A13E8D0D}">
      <dgm:prSet custT="1"/>
      <dgm:spPr/>
      <dgm:t>
        <a:bodyPr/>
        <a:lstStyle/>
        <a:p>
          <a:r>
            <a:rPr lang="sr-Latn-ME" sz="1600" b="0" dirty="0" smtClean="0">
              <a:solidFill>
                <a:schemeClr val="tx1"/>
              </a:solidFill>
              <a:effectLst/>
              <a:latin typeface="+mn-lt"/>
            </a:rPr>
            <a:t>Evropski sud pravde posredno primjenjivao EKLJP...dok su ugovori o tome ćutali.. </a:t>
          </a:r>
        </a:p>
      </dgm:t>
    </dgm:pt>
    <dgm:pt modelId="{D4C05E19-471F-46C5-B0D6-FC2A073258CA}" type="sibTrans" cxnId="{95DB4DD3-BF8E-49DA-AD8F-9219E39665A1}">
      <dgm:prSet/>
      <dgm:spPr/>
      <dgm:t>
        <a:bodyPr/>
        <a:lstStyle/>
        <a:p>
          <a:endParaRPr lang="en-US"/>
        </a:p>
      </dgm:t>
    </dgm:pt>
    <dgm:pt modelId="{7D1BFD99-23B5-4255-B377-A3B001B4F34F}" type="parTrans" cxnId="{95DB4DD3-BF8E-49DA-AD8F-9219E39665A1}">
      <dgm:prSet/>
      <dgm:spPr/>
      <dgm:t>
        <a:bodyPr/>
        <a:lstStyle/>
        <a:p>
          <a:endParaRPr lang="en-US"/>
        </a:p>
      </dgm:t>
    </dgm:pt>
    <dgm:pt modelId="{58F72E8F-DEF8-4116-910E-535882CA81B9}">
      <dgm:prSet custT="1"/>
      <dgm:spPr/>
      <dgm:t>
        <a:bodyPr/>
        <a:lstStyle/>
        <a:p>
          <a:r>
            <a:rPr lang="sr-Latn-ME" sz="1600" b="0" dirty="0" smtClean="0">
              <a:solidFill>
                <a:schemeClr val="tx1"/>
              </a:solidFill>
              <a:effectLst/>
              <a:latin typeface="+mn-lt"/>
            </a:rPr>
            <a:t>Kriterijumi iz Kopenhagena, 1993.. Poštovanje demokratije, vladavine prava, ljudskih prava i zaštita manjina... </a:t>
          </a:r>
        </a:p>
      </dgm:t>
    </dgm:pt>
    <dgm:pt modelId="{DDCC4C62-DEEC-4874-9027-899EC3C4CD43}" type="sibTrans" cxnId="{51B31CB2-F551-461F-A724-50F442FDF443}">
      <dgm:prSet/>
      <dgm:spPr/>
      <dgm:t>
        <a:bodyPr/>
        <a:lstStyle/>
        <a:p>
          <a:endParaRPr lang="en-US"/>
        </a:p>
      </dgm:t>
    </dgm:pt>
    <dgm:pt modelId="{E69B1242-CBC1-4717-BDC5-FCF0E6D5BE26}" type="parTrans" cxnId="{51B31CB2-F551-461F-A724-50F442FDF443}">
      <dgm:prSet/>
      <dgm:spPr/>
      <dgm:t>
        <a:bodyPr/>
        <a:lstStyle/>
        <a:p>
          <a:endParaRPr lang="en-US"/>
        </a:p>
      </dgm:t>
    </dgm:pt>
    <dgm:pt modelId="{EAB7A3ED-D569-4C43-942D-1AB95C1592D1}">
      <dgm:prSet custT="1"/>
      <dgm:spPr/>
      <dgm:t>
        <a:bodyPr/>
        <a:lstStyle/>
        <a:p>
          <a:r>
            <a:rPr lang="hr-HR" sz="1600" dirty="0" smtClean="0">
              <a:solidFill>
                <a:schemeClr val="tx1"/>
              </a:solidFill>
              <a:latin typeface="+mn-lt"/>
            </a:rPr>
            <a:t>Jedinstveni evropski akt 1986, preambula </a:t>
          </a:r>
          <a:endParaRPr lang="sr-Latn-ME" sz="1600" b="1" dirty="0" smtClean="0">
            <a:solidFill>
              <a:schemeClr val="tx1"/>
            </a:solidFill>
            <a:effectLst/>
            <a:latin typeface="+mn-lt"/>
          </a:endParaRPr>
        </a:p>
      </dgm:t>
    </dgm:pt>
    <dgm:pt modelId="{4C91D4F7-74D5-4AC9-A8F6-795CE6A3C97D}" type="sibTrans" cxnId="{253C3408-6E52-4E05-85EA-D9F37109B483}">
      <dgm:prSet/>
      <dgm:spPr/>
      <dgm:t>
        <a:bodyPr/>
        <a:lstStyle/>
        <a:p>
          <a:endParaRPr lang="en-US"/>
        </a:p>
      </dgm:t>
    </dgm:pt>
    <dgm:pt modelId="{50A9F1B1-229E-446E-8469-57C3A217BE11}" type="parTrans" cxnId="{253C3408-6E52-4E05-85EA-D9F37109B483}">
      <dgm:prSet/>
      <dgm:spPr/>
      <dgm:t>
        <a:bodyPr/>
        <a:lstStyle/>
        <a:p>
          <a:endParaRPr lang="en-US"/>
        </a:p>
      </dgm:t>
    </dgm:pt>
    <dgm:pt modelId="{7ECF0668-A745-4020-9F51-C5DAD73042A6}">
      <dgm:prSet phldrT="[Text]" custT="1"/>
      <dgm:spPr/>
      <dgm:t>
        <a:bodyPr/>
        <a:lstStyle/>
        <a:p>
          <a:r>
            <a:rPr lang="hr-HR" sz="1600" dirty="0" smtClean="0">
              <a:solidFill>
                <a:schemeClr val="tx1"/>
              </a:solidFill>
              <a:latin typeface="+mn-lt"/>
            </a:rPr>
            <a:t>Ljudska prava zaštićena putem nacionalnih Ustava... Takođe,  EKLJP! </a:t>
          </a:r>
          <a:endParaRPr lang="en-US" sz="1600" dirty="0">
            <a:solidFill>
              <a:schemeClr val="tx1"/>
            </a:solidFill>
            <a:latin typeface="+mn-lt"/>
          </a:endParaRP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hr-HR" sz="1600" dirty="0" smtClean="0">
              <a:solidFill>
                <a:schemeClr val="tx1"/>
              </a:solidFill>
              <a:latin typeface="+mn-lt"/>
            </a:rPr>
            <a:t>Rimski ugovori o osnivanju EEZ i EURATOM iz 1957 - bez normi o ljudskim pravima</a:t>
          </a:r>
          <a:endParaRPr lang="en-US" sz="1600" dirty="0">
            <a:solidFill>
              <a:schemeClr val="tx1"/>
            </a:solidFill>
            <a:latin typeface="+mn-lt"/>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hr-HR" sz="1600" dirty="0" smtClean="0">
              <a:solidFill>
                <a:schemeClr val="tx1"/>
              </a:solidFill>
              <a:latin typeface="+mn-lt"/>
            </a:rPr>
            <a:t>Pariški ugovor o osnivanju EZUČ,  1951 – bez normi o ljudskim pravima</a:t>
          </a:r>
          <a:endParaRPr lang="en-US" sz="1600" dirty="0">
            <a:solidFill>
              <a:schemeClr val="tx1"/>
            </a:solidFill>
            <a:latin typeface="+mn-lt"/>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hr-HR" sz="1600" dirty="0" smtClean="0">
              <a:solidFill>
                <a:schemeClr val="tx1"/>
              </a:solidFill>
              <a:latin typeface="+mn-lt"/>
            </a:rPr>
            <a:t>Evropske zajednice = zajednice ograničenih mogućnosti prevashodno  posvećene ekonomskoj integraciji</a:t>
          </a:r>
          <a:endParaRPr lang="en-US" sz="1600" dirty="0">
            <a:solidFill>
              <a:schemeClr val="tx1"/>
            </a:solidFill>
            <a:latin typeface="+mn-lt"/>
          </a:endParaRPr>
        </a:p>
      </dgm:t>
    </dgm:pt>
    <dgm:pt modelId="{D3FCD0AA-38E3-4999-B7BF-D0449212BD01}" type="sibTrans" cxnId="{740FD99C-95C1-484C-921E-C051F7510AA9}">
      <dgm:prSet/>
      <dgm:spPr/>
      <dgm:t>
        <a:bodyPr/>
        <a:lstStyle/>
        <a:p>
          <a:endParaRPr lang="en-US" sz="1600">
            <a:solidFill>
              <a:schemeClr val="tx1"/>
            </a:solidFill>
            <a:latin typeface="+mn-lt"/>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7"/>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7"/>
      <dgm:spPr/>
    </dgm:pt>
    <dgm:pt modelId="{6D27F275-CCB3-4A8E-A332-9400D45617EC}" type="pres">
      <dgm:prSet presAssocID="{9EAB60A9-A96C-4B37-BC6C-D84E1286CF07}" presName="dstNode" presStyleLbl="node1" presStyleIdx="0" presStyleCnt="7"/>
      <dgm:spPr/>
    </dgm:pt>
    <dgm:pt modelId="{0AC8C4E0-FCA3-460A-87D7-243FDD22B02C}" type="pres">
      <dgm:prSet presAssocID="{801DF265-7A76-4996-8E25-9B50289EDCB3}" presName="text_1" presStyleLbl="node1" presStyleIdx="0" presStyleCnt="7" custLinFactNeighborX="-156">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7"/>
      <dgm:spPr/>
    </dgm:pt>
    <dgm:pt modelId="{3BFC3A55-9BD3-4D14-BD69-ECE5E7374236}" type="pres">
      <dgm:prSet presAssocID="{547CECAA-6F44-4922-94C6-5D943E6C426F}" presName="text_2" presStyleLbl="node1" presStyleIdx="1" presStyleCnt="7">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7"/>
      <dgm:spPr/>
    </dgm:pt>
    <dgm:pt modelId="{6B90D7BD-734D-4688-90EC-F3824443640F}" type="pres">
      <dgm:prSet presAssocID="{7C69EF9B-D561-425C-B838-195E8ADD4C48}" presName="text_3" presStyleLbl="node1" presStyleIdx="2" presStyleCnt="7" custLinFactNeighborX="396" custLinFactNeighborY="2802">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7"/>
      <dgm:spPr/>
    </dgm:pt>
    <dgm:pt modelId="{C0B8B4C3-DB97-46CB-B444-436E73B42A3C}" type="pres">
      <dgm:prSet presAssocID="{7ECF0668-A745-4020-9F51-C5DAD73042A6}" presName="text_4" presStyleLbl="node1" presStyleIdx="3" presStyleCnt="7" custLinFactNeighborX="-578" custLinFactNeighborY="-2987">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7"/>
      <dgm:spPr/>
    </dgm:pt>
    <dgm:pt modelId="{496516BF-E059-4036-8963-2B2CDA5537A5}" type="pres">
      <dgm:prSet presAssocID="{EAB7A3ED-D569-4C43-942D-1AB95C1592D1}" presName="text_5" presStyleLbl="node1" presStyleIdx="4" presStyleCnt="7">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7"/>
      <dgm:spPr/>
    </dgm:pt>
    <dgm:pt modelId="{D32A8EB6-CD5A-4BD6-A4D8-58041D699693}" type="pres">
      <dgm:prSet presAssocID="{58F72E8F-DEF8-4116-910E-535882CA81B9}" presName="text_6" presStyleLbl="node1" presStyleIdx="5" presStyleCnt="7" custLinFactNeighborX="123" custLinFactNeighborY="1577">
        <dgm:presLayoutVars>
          <dgm:bulletEnabled val="1"/>
        </dgm:presLayoutVars>
      </dgm:prSet>
      <dgm:spPr/>
      <dgm:t>
        <a:bodyPr/>
        <a:lstStyle/>
        <a:p>
          <a:endParaRPr lang="en-US"/>
        </a:p>
      </dgm:t>
    </dgm:pt>
    <dgm:pt modelId="{79419583-D607-482F-8A47-758B0CD19CE4}" type="pres">
      <dgm:prSet presAssocID="{58F72E8F-DEF8-4116-910E-535882CA81B9}" presName="accent_6" presStyleCnt="0"/>
      <dgm:spPr/>
    </dgm:pt>
    <dgm:pt modelId="{CFA6E74E-D3BF-41DB-A21B-7F898AF5AFFB}" type="pres">
      <dgm:prSet presAssocID="{58F72E8F-DEF8-4116-910E-535882CA81B9}" presName="accentRepeatNode" presStyleLbl="solidFgAcc1" presStyleIdx="5" presStyleCnt="7"/>
      <dgm:spPr/>
    </dgm:pt>
    <dgm:pt modelId="{A3D1578B-E0F6-489B-A389-B458E55A62D2}" type="pres">
      <dgm:prSet presAssocID="{9D46CBB2-2B85-4540-99CF-B970A13E8D0D}" presName="text_7" presStyleLbl="node1" presStyleIdx="6" presStyleCnt="7" custLinFactNeighborX="547" custLinFactNeighborY="-4212">
        <dgm:presLayoutVars>
          <dgm:bulletEnabled val="1"/>
        </dgm:presLayoutVars>
      </dgm:prSet>
      <dgm:spPr/>
      <dgm:t>
        <a:bodyPr/>
        <a:lstStyle/>
        <a:p>
          <a:endParaRPr lang="en-US"/>
        </a:p>
      </dgm:t>
    </dgm:pt>
    <dgm:pt modelId="{394BAF77-91EE-4EB5-98BF-28B52054E293}" type="pres">
      <dgm:prSet presAssocID="{9D46CBB2-2B85-4540-99CF-B970A13E8D0D}" presName="accent_7" presStyleCnt="0"/>
      <dgm:spPr/>
    </dgm:pt>
    <dgm:pt modelId="{0B899659-00EA-4EC5-8016-077FC6B97412}" type="pres">
      <dgm:prSet presAssocID="{9D46CBB2-2B85-4540-99CF-B970A13E8D0D}" presName="accentRepeatNode" presStyleLbl="solidFgAcc1" presStyleIdx="6" presStyleCnt="7"/>
      <dgm:spPr/>
    </dgm:pt>
  </dgm:ptLst>
  <dgm:cxnLst>
    <dgm:cxn modelId="{95ECCEB5-0318-49A9-8FB1-AF26C30ADD61}" type="presOf" srcId="{58F72E8F-DEF8-4116-910E-535882CA81B9}" destId="{D32A8EB6-CD5A-4BD6-A4D8-58041D699693}" srcOrd="0" destOrd="0" presId="urn:microsoft.com/office/officeart/2008/layout/VerticalCurvedList"/>
    <dgm:cxn modelId="{740FD99C-95C1-484C-921E-C051F7510AA9}" srcId="{9EAB60A9-A96C-4B37-BC6C-D84E1286CF07}" destId="{801DF265-7A76-4996-8E25-9B50289EDCB3}" srcOrd="0" destOrd="0" parTransId="{FD7744B0-6B61-4CEB-886C-1F440CABF8C0}" sibTransId="{D3FCD0AA-38E3-4999-B7BF-D0449212BD01}"/>
    <dgm:cxn modelId="{5FE48D1C-55A9-4310-8798-77A9F878FDD8}" type="presOf" srcId="{801DF265-7A76-4996-8E25-9B50289EDCB3}" destId="{0AC8C4E0-FCA3-460A-87D7-243FDD22B02C}" srcOrd="0" destOrd="0" presId="urn:microsoft.com/office/officeart/2008/layout/VerticalCurvedList"/>
    <dgm:cxn modelId="{820D3132-AAAA-4E54-86DF-D12A0471E8C8}" type="presOf" srcId="{EAB7A3ED-D569-4C43-942D-1AB95C1592D1}" destId="{496516BF-E059-4036-8963-2B2CDA5537A5}" srcOrd="0" destOrd="0" presId="urn:microsoft.com/office/officeart/2008/layout/VerticalCurvedList"/>
    <dgm:cxn modelId="{8019B734-6B04-4698-9B20-FDBA8437A58A}" type="presOf" srcId="{9EAB60A9-A96C-4B37-BC6C-D84E1286CF07}" destId="{D1750B9F-6D4E-49A4-AEA9-77071C212097}" srcOrd="0" destOrd="0" presId="urn:microsoft.com/office/officeart/2008/layout/VerticalCurvedList"/>
    <dgm:cxn modelId="{51B31CB2-F551-461F-A724-50F442FDF443}" srcId="{9EAB60A9-A96C-4B37-BC6C-D84E1286CF07}" destId="{58F72E8F-DEF8-4116-910E-535882CA81B9}" srcOrd="5" destOrd="0" parTransId="{E69B1242-CBC1-4717-BDC5-FCF0E6D5BE26}" sibTransId="{DDCC4C62-DEEC-4874-9027-899EC3C4CD43}"/>
    <dgm:cxn modelId="{6D8C612B-6FD1-402B-9D61-B977506FD33A}" srcId="{9EAB60A9-A96C-4B37-BC6C-D84E1286CF07}" destId="{547CECAA-6F44-4922-94C6-5D943E6C426F}" srcOrd="1" destOrd="0" parTransId="{6FAA4385-7F10-4217-9B95-334F49B0B5C1}" sibTransId="{BE6A276E-8E45-4D94-A972-94DB8F765958}"/>
    <dgm:cxn modelId="{44E1CD08-15D8-43BB-BB21-62CBB1E3A274}" type="presOf" srcId="{547CECAA-6F44-4922-94C6-5D943E6C426F}" destId="{3BFC3A55-9BD3-4D14-BD69-ECE5E7374236}" srcOrd="0" destOrd="0" presId="urn:microsoft.com/office/officeart/2008/layout/VerticalCurvedList"/>
    <dgm:cxn modelId="{253C3408-6E52-4E05-85EA-D9F37109B483}" srcId="{9EAB60A9-A96C-4B37-BC6C-D84E1286CF07}" destId="{EAB7A3ED-D569-4C43-942D-1AB95C1592D1}" srcOrd="4" destOrd="0" parTransId="{50A9F1B1-229E-446E-8469-57C3A217BE11}" sibTransId="{4C91D4F7-74D5-4AC9-A8F6-795CE6A3C97D}"/>
    <dgm:cxn modelId="{333A2BEA-8B0F-4015-A89E-5B688E900C24}" srcId="{9EAB60A9-A96C-4B37-BC6C-D84E1286CF07}" destId="{7C69EF9B-D561-425C-B838-195E8ADD4C48}" srcOrd="2" destOrd="0" parTransId="{6533AC88-4D7D-45E9-BEE5-FB48DA26A109}" sibTransId="{7176B00D-B45C-42AE-929F-8D2A35591B93}"/>
    <dgm:cxn modelId="{47AF17E0-4864-4353-B64F-9054AFE06975}" type="presOf" srcId="{9D46CBB2-2B85-4540-99CF-B970A13E8D0D}" destId="{A3D1578B-E0F6-489B-A389-B458E55A62D2}" srcOrd="0" destOrd="0" presId="urn:microsoft.com/office/officeart/2008/layout/VerticalCurvedList"/>
    <dgm:cxn modelId="{20DFC49E-4B4C-4347-9090-994B99E58C6F}" srcId="{9EAB60A9-A96C-4B37-BC6C-D84E1286CF07}" destId="{7ECF0668-A745-4020-9F51-C5DAD73042A6}" srcOrd="3" destOrd="0" parTransId="{7AA34570-3881-46A8-BD6D-7202CA7F9470}" sibTransId="{12C9CC8C-192B-4719-A54F-7B09857C3C00}"/>
    <dgm:cxn modelId="{4897D8FB-2176-4033-8D4F-5C38C638EBBA}" type="presOf" srcId="{7C69EF9B-D561-425C-B838-195E8ADD4C48}" destId="{6B90D7BD-734D-4688-90EC-F3824443640F}" srcOrd="0" destOrd="0" presId="urn:microsoft.com/office/officeart/2008/layout/VerticalCurvedList"/>
    <dgm:cxn modelId="{95DB4DD3-BF8E-49DA-AD8F-9219E39665A1}" srcId="{9EAB60A9-A96C-4B37-BC6C-D84E1286CF07}" destId="{9D46CBB2-2B85-4540-99CF-B970A13E8D0D}" srcOrd="6" destOrd="0" parTransId="{7D1BFD99-23B5-4255-B377-A3B001B4F34F}" sibTransId="{D4C05E19-471F-46C5-B0D6-FC2A073258CA}"/>
    <dgm:cxn modelId="{8D3D5DC0-F7BD-4BB2-A326-403C8969F45F}" type="presOf" srcId="{D3FCD0AA-38E3-4999-B7BF-D0449212BD01}" destId="{E11FBE03-8D96-4319-8E03-118A74A3A5A2}" srcOrd="0" destOrd="0" presId="urn:microsoft.com/office/officeart/2008/layout/VerticalCurvedList"/>
    <dgm:cxn modelId="{C7AACF3B-0BE4-4A05-9653-80B9654997E8}" type="presOf" srcId="{7ECF0668-A745-4020-9F51-C5DAD73042A6}" destId="{C0B8B4C3-DB97-46CB-B444-436E73B42A3C}" srcOrd="0" destOrd="0" presId="urn:microsoft.com/office/officeart/2008/layout/VerticalCurvedList"/>
    <dgm:cxn modelId="{1F32CED3-9D7B-4C9B-81B5-3C41EB6AD930}" type="presParOf" srcId="{D1750B9F-6D4E-49A4-AEA9-77071C212097}" destId="{63A1BB9B-43F9-43C7-B76B-BC708AE67AB7}" srcOrd="0" destOrd="0" presId="urn:microsoft.com/office/officeart/2008/layout/VerticalCurvedList"/>
    <dgm:cxn modelId="{49C60E02-F690-4EB6-9563-C8C8E49102B7}" type="presParOf" srcId="{63A1BB9B-43F9-43C7-B76B-BC708AE67AB7}" destId="{EF4E4D6F-DFBC-4A68-92B4-300EA3ACFEBE}" srcOrd="0" destOrd="0" presId="urn:microsoft.com/office/officeart/2008/layout/VerticalCurvedList"/>
    <dgm:cxn modelId="{14BAE59D-F778-4071-AA5B-288E0D493A27}" type="presParOf" srcId="{EF4E4D6F-DFBC-4A68-92B4-300EA3ACFEBE}" destId="{91E25DAD-14E3-4B61-9D51-84A6AF415938}" srcOrd="0" destOrd="0" presId="urn:microsoft.com/office/officeart/2008/layout/VerticalCurvedList"/>
    <dgm:cxn modelId="{6B1FE113-99F0-4959-8A14-5EFCE22527DE}" type="presParOf" srcId="{EF4E4D6F-DFBC-4A68-92B4-300EA3ACFEBE}" destId="{E11FBE03-8D96-4319-8E03-118A74A3A5A2}" srcOrd="1" destOrd="0" presId="urn:microsoft.com/office/officeart/2008/layout/VerticalCurvedList"/>
    <dgm:cxn modelId="{007545E8-3B75-444B-9D51-540E77AC2942}" type="presParOf" srcId="{EF4E4D6F-DFBC-4A68-92B4-300EA3ACFEBE}" destId="{EB8E3B2C-EECE-4C98-B0A7-D453191B68F0}" srcOrd="2" destOrd="0" presId="urn:microsoft.com/office/officeart/2008/layout/VerticalCurvedList"/>
    <dgm:cxn modelId="{0B9B58A6-903A-4644-8655-B3301C6ED37E}" type="presParOf" srcId="{EF4E4D6F-DFBC-4A68-92B4-300EA3ACFEBE}" destId="{6D27F275-CCB3-4A8E-A332-9400D45617EC}" srcOrd="3" destOrd="0" presId="urn:microsoft.com/office/officeart/2008/layout/VerticalCurvedList"/>
    <dgm:cxn modelId="{AA4CC7F8-BED2-487A-8E45-45ABB23B5BD9}" type="presParOf" srcId="{63A1BB9B-43F9-43C7-B76B-BC708AE67AB7}" destId="{0AC8C4E0-FCA3-460A-87D7-243FDD22B02C}" srcOrd="1" destOrd="0" presId="urn:microsoft.com/office/officeart/2008/layout/VerticalCurvedList"/>
    <dgm:cxn modelId="{D6848301-5CC1-411C-9695-36C00A4B20AE}" type="presParOf" srcId="{63A1BB9B-43F9-43C7-B76B-BC708AE67AB7}" destId="{AD17FFAE-EBC4-4936-8F38-72AF030A5D67}" srcOrd="2" destOrd="0" presId="urn:microsoft.com/office/officeart/2008/layout/VerticalCurvedList"/>
    <dgm:cxn modelId="{2270B8E7-A24C-4A23-92F5-E3F7525D5BBD}" type="presParOf" srcId="{AD17FFAE-EBC4-4936-8F38-72AF030A5D67}" destId="{D5371005-CAA9-4882-978A-901C0F47A587}" srcOrd="0" destOrd="0" presId="urn:microsoft.com/office/officeart/2008/layout/VerticalCurvedList"/>
    <dgm:cxn modelId="{CE9ED237-C49C-44AC-B9F1-9F62C4EF6654}" type="presParOf" srcId="{63A1BB9B-43F9-43C7-B76B-BC708AE67AB7}" destId="{3BFC3A55-9BD3-4D14-BD69-ECE5E7374236}" srcOrd="3" destOrd="0" presId="urn:microsoft.com/office/officeart/2008/layout/VerticalCurvedList"/>
    <dgm:cxn modelId="{695393C5-04A9-4786-B089-A4FBA11B8EC9}" type="presParOf" srcId="{63A1BB9B-43F9-43C7-B76B-BC708AE67AB7}" destId="{B4D684F2-2297-430D-9698-AEE8AB340DAE}" srcOrd="4" destOrd="0" presId="urn:microsoft.com/office/officeart/2008/layout/VerticalCurvedList"/>
    <dgm:cxn modelId="{F707510C-E742-477D-8F01-7CA7C450E2AF}" type="presParOf" srcId="{B4D684F2-2297-430D-9698-AEE8AB340DAE}" destId="{327255F2-4268-4665-8713-B5677939F239}" srcOrd="0" destOrd="0" presId="urn:microsoft.com/office/officeart/2008/layout/VerticalCurvedList"/>
    <dgm:cxn modelId="{5783B4F3-40AF-4865-829D-19898862C626}" type="presParOf" srcId="{63A1BB9B-43F9-43C7-B76B-BC708AE67AB7}" destId="{6B90D7BD-734D-4688-90EC-F3824443640F}" srcOrd="5" destOrd="0" presId="urn:microsoft.com/office/officeart/2008/layout/VerticalCurvedList"/>
    <dgm:cxn modelId="{DEF9DA9D-9A5E-49D5-8414-AD045E15210F}" type="presParOf" srcId="{63A1BB9B-43F9-43C7-B76B-BC708AE67AB7}" destId="{91314C24-E63A-41E4-8F03-FAF3E561E3A5}" srcOrd="6" destOrd="0" presId="urn:microsoft.com/office/officeart/2008/layout/VerticalCurvedList"/>
    <dgm:cxn modelId="{1559449E-BDEB-4321-BE6A-85B42EFB5F52}" type="presParOf" srcId="{91314C24-E63A-41E4-8F03-FAF3E561E3A5}" destId="{7AFC6B68-AE99-4957-AA79-2A2B8EB709BC}" srcOrd="0" destOrd="0" presId="urn:microsoft.com/office/officeart/2008/layout/VerticalCurvedList"/>
    <dgm:cxn modelId="{6704D404-44F9-4BEE-AB17-A936620CFE57}" type="presParOf" srcId="{63A1BB9B-43F9-43C7-B76B-BC708AE67AB7}" destId="{C0B8B4C3-DB97-46CB-B444-436E73B42A3C}" srcOrd="7" destOrd="0" presId="urn:microsoft.com/office/officeart/2008/layout/VerticalCurvedList"/>
    <dgm:cxn modelId="{581E4E10-E06E-4AAE-98FD-ECB00ABDFA8D}" type="presParOf" srcId="{63A1BB9B-43F9-43C7-B76B-BC708AE67AB7}" destId="{D6772F21-C0E5-47A4-9323-457EB95CD17D}" srcOrd="8" destOrd="0" presId="urn:microsoft.com/office/officeart/2008/layout/VerticalCurvedList"/>
    <dgm:cxn modelId="{B43D1738-DE99-4DAD-A1DD-59139A9F69FF}" type="presParOf" srcId="{D6772F21-C0E5-47A4-9323-457EB95CD17D}" destId="{655E5B67-5B0B-4885-9477-B1178D529957}" srcOrd="0" destOrd="0" presId="urn:microsoft.com/office/officeart/2008/layout/VerticalCurvedList"/>
    <dgm:cxn modelId="{72DE15D7-3385-4669-B59E-0A355D580086}" type="presParOf" srcId="{63A1BB9B-43F9-43C7-B76B-BC708AE67AB7}" destId="{496516BF-E059-4036-8963-2B2CDA5537A5}" srcOrd="9" destOrd="0" presId="urn:microsoft.com/office/officeart/2008/layout/VerticalCurvedList"/>
    <dgm:cxn modelId="{2A51A73F-243E-40AD-BF7E-D9D7184A8064}" type="presParOf" srcId="{63A1BB9B-43F9-43C7-B76B-BC708AE67AB7}" destId="{09C28296-B1CC-4839-A939-06636A9CF246}" srcOrd="10" destOrd="0" presId="urn:microsoft.com/office/officeart/2008/layout/VerticalCurvedList"/>
    <dgm:cxn modelId="{DE07CE0B-DAFA-49AC-9EA8-8268671EF6BA}" type="presParOf" srcId="{09C28296-B1CC-4839-A939-06636A9CF246}" destId="{15301114-3704-4F07-89C9-78948C951BC8}" srcOrd="0" destOrd="0" presId="urn:microsoft.com/office/officeart/2008/layout/VerticalCurvedList"/>
    <dgm:cxn modelId="{FDA52589-E46A-41F1-83C4-A73DA8180CFD}" type="presParOf" srcId="{63A1BB9B-43F9-43C7-B76B-BC708AE67AB7}" destId="{D32A8EB6-CD5A-4BD6-A4D8-58041D699693}" srcOrd="11" destOrd="0" presId="urn:microsoft.com/office/officeart/2008/layout/VerticalCurvedList"/>
    <dgm:cxn modelId="{6ACBF70C-7156-4C6C-8B22-BBCA66495EB2}" type="presParOf" srcId="{63A1BB9B-43F9-43C7-B76B-BC708AE67AB7}" destId="{79419583-D607-482F-8A47-758B0CD19CE4}" srcOrd="12" destOrd="0" presId="urn:microsoft.com/office/officeart/2008/layout/VerticalCurvedList"/>
    <dgm:cxn modelId="{9E7A57DD-7DB7-4F25-A559-91913294F620}" type="presParOf" srcId="{79419583-D607-482F-8A47-758B0CD19CE4}" destId="{CFA6E74E-D3BF-41DB-A21B-7F898AF5AFFB}" srcOrd="0" destOrd="0" presId="urn:microsoft.com/office/officeart/2008/layout/VerticalCurvedList"/>
    <dgm:cxn modelId="{F5ACFBF8-E1A4-46F7-81A0-A910C3203B7B}" type="presParOf" srcId="{63A1BB9B-43F9-43C7-B76B-BC708AE67AB7}" destId="{A3D1578B-E0F6-489B-A389-B458E55A62D2}" srcOrd="13" destOrd="0" presId="urn:microsoft.com/office/officeart/2008/layout/VerticalCurvedList"/>
    <dgm:cxn modelId="{DA22A05A-9C1B-46DB-8D30-5801D5E1E823}" type="presParOf" srcId="{63A1BB9B-43F9-43C7-B76B-BC708AE67AB7}" destId="{394BAF77-91EE-4EB5-98BF-28B52054E293}" srcOrd="14" destOrd="0" presId="urn:microsoft.com/office/officeart/2008/layout/VerticalCurvedList"/>
    <dgm:cxn modelId="{F1CDEA95-4768-47F3-AE88-FEDF281279C1}" type="presParOf" srcId="{394BAF77-91EE-4EB5-98BF-28B52054E293}" destId="{0B899659-00EA-4EC5-8016-077FC6B974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8F72E8F-DEF8-4116-910E-535882CA81B9}">
      <dgm:prSet custT="1"/>
      <dgm:spPr/>
      <dgm:t>
        <a:bodyPr/>
        <a:lstStyle/>
        <a:p>
          <a:r>
            <a:rPr lang="sr-Latn-ME" sz="1600" b="0" dirty="0" smtClean="0">
              <a:solidFill>
                <a:schemeClr val="tx1"/>
              </a:solidFill>
              <a:effectLst/>
              <a:latin typeface="+mn-lt"/>
            </a:rPr>
            <a:t>Osnovna prava  - opšti principi EU – pomažu u tumačenju EU prava i imaju remifikacije na zajedničko tržište... </a:t>
          </a:r>
        </a:p>
      </dgm:t>
    </dgm:pt>
    <dgm:pt modelId="{DDCC4C62-DEEC-4874-9027-899EC3C4CD43}" type="sibTrans" cxnId="{51B31CB2-F551-461F-A724-50F442FDF443}">
      <dgm:prSet/>
      <dgm:spPr/>
      <dgm:t>
        <a:bodyPr/>
        <a:lstStyle/>
        <a:p>
          <a:endParaRPr lang="en-US"/>
        </a:p>
      </dgm:t>
    </dgm:pt>
    <dgm:pt modelId="{E69B1242-CBC1-4717-BDC5-FCF0E6D5BE26}" type="parTrans" cxnId="{51B31CB2-F551-461F-A724-50F442FDF443}">
      <dgm:prSet/>
      <dgm:spPr/>
      <dgm:t>
        <a:bodyPr/>
        <a:lstStyle/>
        <a:p>
          <a:endParaRPr lang="en-US"/>
        </a:p>
      </dgm:t>
    </dgm:pt>
    <dgm:pt modelId="{EAB7A3ED-D569-4C43-942D-1AB95C1592D1}">
      <dgm:prSet custT="1"/>
      <dgm:spPr/>
      <dgm:t>
        <a:bodyPr/>
        <a:lstStyle/>
        <a:p>
          <a:r>
            <a:rPr lang="sr-Latn-ME" sz="1600" b="0" dirty="0" smtClean="0">
              <a:solidFill>
                <a:schemeClr val="tx1"/>
              </a:solidFill>
              <a:effectLst/>
              <a:latin typeface="+mn-lt"/>
            </a:rPr>
            <a:t>INTERPLEJ: OSNOVNA PRAVA – FUNDAMENTALNE SLOBODE počinje jurisprudencijom ESP (SCHMIDBERGER, OMEGA, SAYN- WITTGENSTEIN, DYNAMIC MEDIEN, VIKING, LAVAL...)</a:t>
          </a:r>
        </a:p>
      </dgm:t>
    </dgm:pt>
    <dgm:pt modelId="{4C91D4F7-74D5-4AC9-A8F6-795CE6A3C97D}" type="sibTrans" cxnId="{253C3408-6E52-4E05-85EA-D9F37109B483}">
      <dgm:prSet/>
      <dgm:spPr/>
      <dgm:t>
        <a:bodyPr/>
        <a:lstStyle/>
        <a:p>
          <a:endParaRPr lang="en-US"/>
        </a:p>
      </dgm:t>
    </dgm:pt>
    <dgm:pt modelId="{50A9F1B1-229E-446E-8469-57C3A217BE11}" type="parTrans" cxnId="{253C3408-6E52-4E05-85EA-D9F37109B483}">
      <dgm:prSet/>
      <dgm:spPr/>
      <dgm:t>
        <a:bodyPr/>
        <a:lstStyle/>
        <a:p>
          <a:endParaRPr lang="en-US"/>
        </a:p>
      </dgm:t>
    </dgm:pt>
    <dgm:pt modelId="{7ECF0668-A745-4020-9F51-C5DAD73042A6}">
      <dgm:prSet phldrT="[Text]" custT="1"/>
      <dgm:spPr/>
      <dgm:t>
        <a:bodyPr/>
        <a:lstStyle/>
        <a:p>
          <a:r>
            <a:rPr lang="sr-Latn-ME" sz="1600" b="0" dirty="0" smtClean="0">
              <a:solidFill>
                <a:schemeClr val="tx1"/>
              </a:solidFill>
              <a:effectLst/>
              <a:latin typeface="+mn-lt"/>
            </a:rPr>
            <a:t>Propisana pravna obaveznost, Lisabonski ugovor, 2009 - ustavno punoljetstvo u zaštiti ljudskih prava</a:t>
          </a:r>
          <a:endParaRPr lang="en-US" sz="1600" b="0" dirty="0">
            <a:solidFill>
              <a:schemeClr val="tx1"/>
            </a:solidFill>
            <a:latin typeface="+mn-lt"/>
          </a:endParaRP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600" b="0" dirty="0" smtClean="0">
              <a:solidFill>
                <a:schemeClr val="tx1"/>
              </a:solidFill>
              <a:effectLst/>
              <a:latin typeface="+mn-lt"/>
            </a:rPr>
            <a:t>Proglašenje Povelje, Nica, 2000</a:t>
          </a:r>
          <a:endParaRPr lang="en-US" sz="1600" b="0" dirty="0">
            <a:solidFill>
              <a:schemeClr val="tx1"/>
            </a:solidFill>
            <a:latin typeface="+mn-lt"/>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endParaRPr lang="sr-Latn-ME" sz="1400" b="0" dirty="0" smtClean="0">
            <a:solidFill>
              <a:schemeClr val="tx1"/>
            </a:solidFill>
            <a:latin typeface="+mn-lt"/>
          </a:endParaRPr>
        </a:p>
        <a:p>
          <a:r>
            <a:rPr lang="sr-Latn-ME" sz="1400" b="0" dirty="0" smtClean="0">
              <a:solidFill>
                <a:schemeClr val="tx1"/>
              </a:solidFill>
              <a:latin typeface="+mn-lt"/>
            </a:rPr>
            <a:t>Prvo formalno prepoznavanje  - </a:t>
          </a:r>
          <a:r>
            <a:rPr lang="sr-Latn-ME" sz="1400" b="1" dirty="0" smtClean="0">
              <a:solidFill>
                <a:schemeClr val="tx1"/>
              </a:solidFill>
              <a:latin typeface="+mn-lt"/>
            </a:rPr>
            <a:t>Ugovor iz Mastriht</a:t>
          </a:r>
          <a:r>
            <a:rPr lang="sr-Latn-ME" sz="1400" b="0" dirty="0" smtClean="0">
              <a:solidFill>
                <a:schemeClr val="tx1"/>
              </a:solidFill>
              <a:latin typeface="+mn-lt"/>
            </a:rPr>
            <a:t>a, 1992, čl. 6(2): Unija će kao opšte principe prava Zajednice poštovati osnovna prava onako kako su ona garantovana Evropskom konvencijom...i kako proističu iz ustavnih tradicija zajedničkih za sve članice (Unije)“..</a:t>
          </a:r>
        </a:p>
        <a:p>
          <a:r>
            <a:rPr lang="sr-Latn-ME" sz="1400" b="0" dirty="0" smtClean="0">
              <a:solidFill>
                <a:schemeClr val="tx1"/>
              </a:solidFill>
              <a:latin typeface="+mn-lt"/>
            </a:rPr>
            <a:t>Čl.46 enumerativno nabraja slučajeve u kojima Evropski sud pravde može da postupa, a u njima nije navedena i mogućnost postupanja po članu 6 (2)...</a:t>
          </a:r>
        </a:p>
        <a:p>
          <a:r>
            <a:rPr lang="sr-Latn-ME" sz="1400" b="0" dirty="0" smtClean="0">
              <a:solidFill>
                <a:schemeClr val="tx1"/>
              </a:solidFill>
              <a:latin typeface="+mn-lt"/>
            </a:rPr>
            <a:t>Ovaj ugovor proklamuje: koncept građanstva EU, podrška demokratskom sistemu, ljudskim pravima i nacionalnim identitetima, i princip supsidijarnosti...) </a:t>
          </a:r>
        </a:p>
        <a:p>
          <a:r>
            <a:rPr lang="sr-Latn-ME" sz="1600" b="0" dirty="0" smtClean="0">
              <a:solidFill>
                <a:schemeClr val="tx1"/>
              </a:solidFill>
              <a:latin typeface="+mn-lt"/>
            </a:rPr>
            <a:t>  </a:t>
          </a:r>
          <a:endParaRPr lang="en-US" sz="1600" b="0" dirty="0">
            <a:solidFill>
              <a:schemeClr val="tx1"/>
            </a:solidFill>
            <a:latin typeface="+mn-lt"/>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0D170FE8-CF4A-41E8-BD78-F5A8FA8AC5D6}">
      <dgm:prSet custT="1"/>
      <dgm:spPr/>
      <dgm:t>
        <a:bodyPr/>
        <a:lstStyle/>
        <a:p>
          <a:r>
            <a:rPr lang="sr-Latn-ME" sz="1400" b="1" dirty="0" smtClean="0">
              <a:solidFill>
                <a:schemeClr val="tx1"/>
              </a:solidFill>
            </a:rPr>
            <a:t>Ugovor iz Amsterdama</a:t>
          </a:r>
          <a:r>
            <a:rPr lang="sr-Latn-ME" sz="1400" dirty="0" smtClean="0">
              <a:solidFill>
                <a:schemeClr val="tx1"/>
              </a:solidFill>
            </a:rPr>
            <a:t>, 1999:</a:t>
          </a:r>
        </a:p>
        <a:p>
          <a:r>
            <a:rPr lang="sr-Latn-ME" sz="1400" dirty="0" smtClean="0">
              <a:solidFill>
                <a:schemeClr val="tx1"/>
              </a:solidFill>
            </a:rPr>
            <a:t>1) Jasno navođenje </a:t>
          </a:r>
          <a:r>
            <a:rPr lang="sr-Latn-ME" sz="1400" b="1" dirty="0" smtClean="0">
              <a:solidFill>
                <a:schemeClr val="tx1"/>
              </a:solidFill>
            </a:rPr>
            <a:t>vrijednosti</a:t>
          </a:r>
          <a:r>
            <a:rPr lang="sr-Latn-ME" sz="1400" dirty="0" smtClean="0">
              <a:solidFill>
                <a:schemeClr val="tx1"/>
              </a:solidFill>
            </a:rPr>
            <a:t> ... „Unija je zasnovana na principima slobode, demokratije, poštovanja ljudksih prava i osnovnih sloboda, i vladavine prava, principa koji su zajednički za sve članicama.“</a:t>
          </a:r>
        </a:p>
        <a:p>
          <a:r>
            <a:rPr lang="sr-Latn-ME" sz="1400" dirty="0" smtClean="0">
              <a:solidFill>
                <a:schemeClr val="tx1"/>
              </a:solidFill>
            </a:rPr>
            <a:t>2) Preispitivanje povreda ljudskih prava od ograna Unije</a:t>
          </a:r>
        </a:p>
        <a:p>
          <a:r>
            <a:rPr lang="sr-Latn-ME" sz="1400" dirty="0" smtClean="0">
              <a:solidFill>
                <a:schemeClr val="tx1"/>
              </a:solidFill>
            </a:rPr>
            <a:t>3) Proširena nadležnost Unije da preuzima mjere u cilju borbe protiv diskriminacije</a:t>
          </a:r>
        </a:p>
        <a:p>
          <a:r>
            <a:rPr lang="sr-Latn-ME" sz="1400" dirty="0" smtClean="0">
              <a:solidFill>
                <a:schemeClr val="tx1"/>
              </a:solidFill>
            </a:rPr>
            <a:t>4)) Uvođenje mogućnosti suspendovanja prava države članice zbog kršenja ljudskih prava</a:t>
          </a:r>
          <a:endParaRPr lang="en-US" sz="1400" dirty="0">
            <a:solidFill>
              <a:schemeClr val="tx1"/>
            </a:solidFill>
          </a:endParaRPr>
        </a:p>
      </dgm:t>
    </dgm:pt>
    <dgm:pt modelId="{4FA6E0D8-3FA0-497F-8F4C-015568DBC57E}" type="parTrans" cxnId="{9E351C54-8724-4BCE-B33C-EE1BF61329FB}">
      <dgm:prSet/>
      <dgm:spPr/>
      <dgm:t>
        <a:bodyPr/>
        <a:lstStyle/>
        <a:p>
          <a:endParaRPr lang="en-US"/>
        </a:p>
      </dgm:t>
    </dgm:pt>
    <dgm:pt modelId="{A6F55040-2DD7-4658-8EFA-D8C773DBC79A}" type="sibTrans" cxnId="{9E351C54-8724-4BCE-B33C-EE1BF61329FB}">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6"/>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6"/>
      <dgm:spPr/>
    </dgm:pt>
    <dgm:pt modelId="{6D27F275-CCB3-4A8E-A332-9400D45617EC}" type="pres">
      <dgm:prSet presAssocID="{9EAB60A9-A96C-4B37-BC6C-D84E1286CF07}" presName="dstNode" presStyleLbl="node1" presStyleIdx="0" presStyleCnt="6"/>
      <dgm:spPr/>
    </dgm:pt>
    <dgm:pt modelId="{F7D2C3DB-1D5F-4186-A7C2-43EAE7E73D72}" type="pres">
      <dgm:prSet presAssocID="{547CECAA-6F44-4922-94C6-5D943E6C426F}" presName="text_1" presStyleLbl="node1" presStyleIdx="0" presStyleCnt="6" custScaleY="164879" custLinFactNeighborX="363" custLinFactNeighborY="2079">
        <dgm:presLayoutVars>
          <dgm:bulletEnabled val="1"/>
        </dgm:presLayoutVars>
      </dgm:prSet>
      <dgm:spPr/>
      <dgm:t>
        <a:bodyPr/>
        <a:lstStyle/>
        <a:p>
          <a:endParaRPr lang="en-US"/>
        </a:p>
      </dgm:t>
    </dgm:pt>
    <dgm:pt modelId="{7D613FFD-4298-4848-B6CC-4A403C6F72DF}" type="pres">
      <dgm:prSet presAssocID="{547CECAA-6F44-4922-94C6-5D943E6C426F}" presName="accent_1" presStyleCnt="0"/>
      <dgm:spPr/>
    </dgm:pt>
    <dgm:pt modelId="{327255F2-4268-4665-8713-B5677939F239}" type="pres">
      <dgm:prSet presAssocID="{547CECAA-6F44-4922-94C6-5D943E6C426F}" presName="accentRepeatNode" presStyleLbl="solidFgAcc1" presStyleIdx="0" presStyleCnt="6"/>
      <dgm:spPr/>
    </dgm:pt>
    <dgm:pt modelId="{716DED7D-60B4-49C3-875E-CCE111D8F909}" type="pres">
      <dgm:prSet presAssocID="{0D170FE8-CF4A-41E8-BD78-F5A8FA8AC5D6}" presName="text_2" presStyleLbl="node1" presStyleIdx="1" presStyleCnt="6" custScaleY="258263" custLinFactNeighborX="568" custLinFactNeighborY="73090">
        <dgm:presLayoutVars>
          <dgm:bulletEnabled val="1"/>
        </dgm:presLayoutVars>
      </dgm:prSet>
      <dgm:spPr/>
      <dgm:t>
        <a:bodyPr/>
        <a:lstStyle/>
        <a:p>
          <a:endParaRPr lang="en-US"/>
        </a:p>
      </dgm:t>
    </dgm:pt>
    <dgm:pt modelId="{3860B05A-39F1-4E68-8E97-7A0151F86E69}" type="pres">
      <dgm:prSet presAssocID="{0D170FE8-CF4A-41E8-BD78-F5A8FA8AC5D6}" presName="accent_2" presStyleCnt="0"/>
      <dgm:spPr/>
    </dgm:pt>
    <dgm:pt modelId="{5B796D2F-C806-4F71-B042-E01CC1FDA3C4}" type="pres">
      <dgm:prSet presAssocID="{0D170FE8-CF4A-41E8-BD78-F5A8FA8AC5D6}" presName="accentRepeatNode" presStyleLbl="solidFgAcc1" presStyleIdx="1" presStyleCnt="6"/>
      <dgm:spPr/>
    </dgm:pt>
    <dgm:pt modelId="{6B90D7BD-734D-4688-90EC-F3824443640F}" type="pres">
      <dgm:prSet presAssocID="{7C69EF9B-D561-425C-B838-195E8ADD4C48}" presName="text_3" presStyleLbl="node1" presStyleIdx="2" presStyleCnt="6" custLinFactY="8135" custLinFactNeighborX="774" custLinFactNeighborY="100000">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6" custLinFactNeighborX="14164" custLinFactNeighborY="66319"/>
      <dgm:spPr/>
    </dgm:pt>
    <dgm:pt modelId="{C0B8B4C3-DB97-46CB-B444-436E73B42A3C}" type="pres">
      <dgm:prSet presAssocID="{7ECF0668-A745-4020-9F51-C5DAD73042A6}" presName="text_4" presStyleLbl="node1" presStyleIdx="3" presStyleCnt="6" custLinFactNeighborX="846" custLinFactNeighborY="59756">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6" custLinFactNeighborX="-7308" custLinFactNeighborY="36816"/>
      <dgm:spPr/>
    </dgm:pt>
    <dgm:pt modelId="{496516BF-E059-4036-8963-2B2CDA5537A5}" type="pres">
      <dgm:prSet presAssocID="{EAB7A3ED-D569-4C43-942D-1AB95C1592D1}" presName="text_5" presStyleLbl="node1" presStyleIdx="4" presStyleCnt="6" custLinFactNeighborX="303" custLinFactNeighborY="29216">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6"/>
      <dgm:spPr/>
    </dgm:pt>
    <dgm:pt modelId="{D32A8EB6-CD5A-4BD6-A4D8-58041D699693}" type="pres">
      <dgm:prSet presAssocID="{58F72E8F-DEF8-4116-910E-535882CA81B9}" presName="text_6" presStyleLbl="node1" presStyleIdx="5" presStyleCnt="6">
        <dgm:presLayoutVars>
          <dgm:bulletEnabled val="1"/>
        </dgm:presLayoutVars>
      </dgm:prSet>
      <dgm:spPr/>
      <dgm:t>
        <a:bodyPr/>
        <a:lstStyle/>
        <a:p>
          <a:endParaRPr lang="en-US"/>
        </a:p>
      </dgm:t>
    </dgm:pt>
    <dgm:pt modelId="{79419583-D607-482F-8A47-758B0CD19CE4}" type="pres">
      <dgm:prSet presAssocID="{58F72E8F-DEF8-4116-910E-535882CA81B9}" presName="accent_6" presStyleCnt="0"/>
      <dgm:spPr/>
    </dgm:pt>
    <dgm:pt modelId="{CFA6E74E-D3BF-41DB-A21B-7F898AF5AFFB}" type="pres">
      <dgm:prSet presAssocID="{58F72E8F-DEF8-4116-910E-535882CA81B9}" presName="accentRepeatNode" presStyleLbl="solidFgAcc1" presStyleIdx="5" presStyleCnt="6"/>
      <dgm:spPr/>
    </dgm:pt>
  </dgm:ptLst>
  <dgm:cxnLst>
    <dgm:cxn modelId="{9E351C54-8724-4BCE-B33C-EE1BF61329FB}" srcId="{9EAB60A9-A96C-4B37-BC6C-D84E1286CF07}" destId="{0D170FE8-CF4A-41E8-BD78-F5A8FA8AC5D6}" srcOrd="1" destOrd="0" parTransId="{4FA6E0D8-3FA0-497F-8F4C-015568DBC57E}" sibTransId="{A6F55040-2DD7-4658-8EFA-D8C773DBC79A}"/>
    <dgm:cxn modelId="{D4C6A859-D385-4A0D-91E2-E36E1714295F}" type="presOf" srcId="{547CECAA-6F44-4922-94C6-5D943E6C426F}" destId="{F7D2C3DB-1D5F-4186-A7C2-43EAE7E73D72}" srcOrd="0" destOrd="0" presId="urn:microsoft.com/office/officeart/2008/layout/VerticalCurvedList"/>
    <dgm:cxn modelId="{6D8C612B-6FD1-402B-9D61-B977506FD33A}" srcId="{9EAB60A9-A96C-4B37-BC6C-D84E1286CF07}" destId="{547CECAA-6F44-4922-94C6-5D943E6C426F}" srcOrd="0" destOrd="0" parTransId="{6FAA4385-7F10-4217-9B95-334F49B0B5C1}" sibTransId="{BE6A276E-8E45-4D94-A972-94DB8F765958}"/>
    <dgm:cxn modelId="{F51DB065-2F31-4E21-BCA5-537050515FBD}" type="presOf" srcId="{0D170FE8-CF4A-41E8-BD78-F5A8FA8AC5D6}" destId="{716DED7D-60B4-49C3-875E-CCE111D8F909}" srcOrd="0" destOrd="0" presId="urn:microsoft.com/office/officeart/2008/layout/VerticalCurvedList"/>
    <dgm:cxn modelId="{F97CBDD1-2716-460B-90C7-50D962F3975B}" type="presOf" srcId="{58F72E8F-DEF8-4116-910E-535882CA81B9}" destId="{D32A8EB6-CD5A-4BD6-A4D8-58041D699693}" srcOrd="0" destOrd="0" presId="urn:microsoft.com/office/officeart/2008/layout/VerticalCurvedList"/>
    <dgm:cxn modelId="{763C4DB7-D290-488F-B0DE-EE6E5077A31E}" type="presOf" srcId="{7ECF0668-A745-4020-9F51-C5DAD73042A6}" destId="{C0B8B4C3-DB97-46CB-B444-436E73B42A3C}" srcOrd="0" destOrd="0" presId="urn:microsoft.com/office/officeart/2008/layout/VerticalCurvedList"/>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FD68FB13-B254-4386-BDA0-25F07AC54C8C}" type="presOf" srcId="{BE6A276E-8E45-4D94-A972-94DB8F765958}" destId="{E11FBE03-8D96-4319-8E03-118A74A3A5A2}" srcOrd="0" destOrd="0" presId="urn:microsoft.com/office/officeart/2008/layout/VerticalCurvedList"/>
    <dgm:cxn modelId="{257A1AB3-F735-4518-B2DC-21489A7CDFE8}" type="presOf" srcId="{9EAB60A9-A96C-4B37-BC6C-D84E1286CF07}" destId="{D1750B9F-6D4E-49A4-AEA9-77071C212097}" srcOrd="0" destOrd="0" presId="urn:microsoft.com/office/officeart/2008/layout/VerticalCurvedList"/>
    <dgm:cxn modelId="{51B31CB2-F551-461F-A724-50F442FDF443}" srcId="{9EAB60A9-A96C-4B37-BC6C-D84E1286CF07}" destId="{58F72E8F-DEF8-4116-910E-535882CA81B9}" srcOrd="5" destOrd="0" parTransId="{E69B1242-CBC1-4717-BDC5-FCF0E6D5BE26}" sibTransId="{DDCC4C62-DEEC-4874-9027-899EC3C4CD43}"/>
    <dgm:cxn modelId="{253C3408-6E52-4E05-85EA-D9F37109B483}" srcId="{9EAB60A9-A96C-4B37-BC6C-D84E1286CF07}" destId="{EAB7A3ED-D569-4C43-942D-1AB95C1592D1}" srcOrd="4" destOrd="0" parTransId="{50A9F1B1-229E-446E-8469-57C3A217BE11}" sibTransId="{4C91D4F7-74D5-4AC9-A8F6-795CE6A3C97D}"/>
    <dgm:cxn modelId="{D7C0C7AE-2C76-44A0-BAEF-03A98426DD04}" type="presOf" srcId="{7C69EF9B-D561-425C-B838-195E8ADD4C48}" destId="{6B90D7BD-734D-4688-90EC-F3824443640F}" srcOrd="0" destOrd="0" presId="urn:microsoft.com/office/officeart/2008/layout/VerticalCurvedList"/>
    <dgm:cxn modelId="{5C095DBE-370E-4C65-937B-DD2F419F568C}" type="presOf" srcId="{EAB7A3ED-D569-4C43-942D-1AB95C1592D1}" destId="{496516BF-E059-4036-8963-2B2CDA5537A5}" srcOrd="0" destOrd="0" presId="urn:microsoft.com/office/officeart/2008/layout/VerticalCurvedList"/>
    <dgm:cxn modelId="{08DA4137-6793-46E5-8FAC-D203C22C8FF0}" type="presParOf" srcId="{D1750B9F-6D4E-49A4-AEA9-77071C212097}" destId="{63A1BB9B-43F9-43C7-B76B-BC708AE67AB7}" srcOrd="0" destOrd="0" presId="urn:microsoft.com/office/officeart/2008/layout/VerticalCurvedList"/>
    <dgm:cxn modelId="{11FB9EBA-9B1F-41F7-B123-3CD873F6F243}" type="presParOf" srcId="{63A1BB9B-43F9-43C7-B76B-BC708AE67AB7}" destId="{EF4E4D6F-DFBC-4A68-92B4-300EA3ACFEBE}" srcOrd="0" destOrd="0" presId="urn:microsoft.com/office/officeart/2008/layout/VerticalCurvedList"/>
    <dgm:cxn modelId="{AAECE118-D00F-4086-9762-28455263286A}" type="presParOf" srcId="{EF4E4D6F-DFBC-4A68-92B4-300EA3ACFEBE}" destId="{91E25DAD-14E3-4B61-9D51-84A6AF415938}" srcOrd="0" destOrd="0" presId="urn:microsoft.com/office/officeart/2008/layout/VerticalCurvedList"/>
    <dgm:cxn modelId="{C2127DB9-02C7-47CB-A732-2112FAB6434C}" type="presParOf" srcId="{EF4E4D6F-DFBC-4A68-92B4-300EA3ACFEBE}" destId="{E11FBE03-8D96-4319-8E03-118A74A3A5A2}" srcOrd="1" destOrd="0" presId="urn:microsoft.com/office/officeart/2008/layout/VerticalCurvedList"/>
    <dgm:cxn modelId="{F4E33BEF-8E06-4CD9-B85C-5EDAF7E07AE6}" type="presParOf" srcId="{EF4E4D6F-DFBC-4A68-92B4-300EA3ACFEBE}" destId="{EB8E3B2C-EECE-4C98-B0A7-D453191B68F0}" srcOrd="2" destOrd="0" presId="urn:microsoft.com/office/officeart/2008/layout/VerticalCurvedList"/>
    <dgm:cxn modelId="{E84DD420-F33E-4A5B-AD30-CEAFA87C2EFA}" type="presParOf" srcId="{EF4E4D6F-DFBC-4A68-92B4-300EA3ACFEBE}" destId="{6D27F275-CCB3-4A8E-A332-9400D45617EC}" srcOrd="3" destOrd="0" presId="urn:microsoft.com/office/officeart/2008/layout/VerticalCurvedList"/>
    <dgm:cxn modelId="{8946BB44-AA98-4358-ADB7-FF00F83893DC}" type="presParOf" srcId="{63A1BB9B-43F9-43C7-B76B-BC708AE67AB7}" destId="{F7D2C3DB-1D5F-4186-A7C2-43EAE7E73D72}" srcOrd="1" destOrd="0" presId="urn:microsoft.com/office/officeart/2008/layout/VerticalCurvedList"/>
    <dgm:cxn modelId="{90E61D52-B0A9-487B-BE7B-716B90959626}" type="presParOf" srcId="{63A1BB9B-43F9-43C7-B76B-BC708AE67AB7}" destId="{7D613FFD-4298-4848-B6CC-4A403C6F72DF}" srcOrd="2" destOrd="0" presId="urn:microsoft.com/office/officeart/2008/layout/VerticalCurvedList"/>
    <dgm:cxn modelId="{A991EC5C-5B45-4E7A-A38B-8DAAEA014FC3}" type="presParOf" srcId="{7D613FFD-4298-4848-B6CC-4A403C6F72DF}" destId="{327255F2-4268-4665-8713-B5677939F239}" srcOrd="0" destOrd="0" presId="urn:microsoft.com/office/officeart/2008/layout/VerticalCurvedList"/>
    <dgm:cxn modelId="{379C53CD-CBDD-4B7F-BEEF-4F8CF14A72B3}" type="presParOf" srcId="{63A1BB9B-43F9-43C7-B76B-BC708AE67AB7}" destId="{716DED7D-60B4-49C3-875E-CCE111D8F909}" srcOrd="3" destOrd="0" presId="urn:microsoft.com/office/officeart/2008/layout/VerticalCurvedList"/>
    <dgm:cxn modelId="{3B4AD3DE-CCB2-49EF-909D-7A16F60224DC}" type="presParOf" srcId="{63A1BB9B-43F9-43C7-B76B-BC708AE67AB7}" destId="{3860B05A-39F1-4E68-8E97-7A0151F86E69}" srcOrd="4" destOrd="0" presId="urn:microsoft.com/office/officeart/2008/layout/VerticalCurvedList"/>
    <dgm:cxn modelId="{A11EDE4F-54DC-451C-9475-CB3D7EB74135}" type="presParOf" srcId="{3860B05A-39F1-4E68-8E97-7A0151F86E69}" destId="{5B796D2F-C806-4F71-B042-E01CC1FDA3C4}" srcOrd="0" destOrd="0" presId="urn:microsoft.com/office/officeart/2008/layout/VerticalCurvedList"/>
    <dgm:cxn modelId="{E70E2B5E-5EF6-4A73-846C-9A420A8F3B0E}" type="presParOf" srcId="{63A1BB9B-43F9-43C7-B76B-BC708AE67AB7}" destId="{6B90D7BD-734D-4688-90EC-F3824443640F}" srcOrd="5" destOrd="0" presId="urn:microsoft.com/office/officeart/2008/layout/VerticalCurvedList"/>
    <dgm:cxn modelId="{6FD50AA5-B45A-4904-B7A3-5A84DDECB4D8}" type="presParOf" srcId="{63A1BB9B-43F9-43C7-B76B-BC708AE67AB7}" destId="{91314C24-E63A-41E4-8F03-FAF3E561E3A5}" srcOrd="6" destOrd="0" presId="urn:microsoft.com/office/officeart/2008/layout/VerticalCurvedList"/>
    <dgm:cxn modelId="{3B86C13A-441F-40A1-8CCF-C4E2D140B0D6}" type="presParOf" srcId="{91314C24-E63A-41E4-8F03-FAF3E561E3A5}" destId="{7AFC6B68-AE99-4957-AA79-2A2B8EB709BC}" srcOrd="0" destOrd="0" presId="urn:microsoft.com/office/officeart/2008/layout/VerticalCurvedList"/>
    <dgm:cxn modelId="{F2312DB5-58BD-44AF-BCDF-8474A470AB3A}" type="presParOf" srcId="{63A1BB9B-43F9-43C7-B76B-BC708AE67AB7}" destId="{C0B8B4C3-DB97-46CB-B444-436E73B42A3C}" srcOrd="7" destOrd="0" presId="urn:microsoft.com/office/officeart/2008/layout/VerticalCurvedList"/>
    <dgm:cxn modelId="{0285B945-FC0B-4AB5-8602-356303DDD562}" type="presParOf" srcId="{63A1BB9B-43F9-43C7-B76B-BC708AE67AB7}" destId="{D6772F21-C0E5-47A4-9323-457EB95CD17D}" srcOrd="8" destOrd="0" presId="urn:microsoft.com/office/officeart/2008/layout/VerticalCurvedList"/>
    <dgm:cxn modelId="{393AC5F2-C944-4621-9221-168AA2856FA0}" type="presParOf" srcId="{D6772F21-C0E5-47A4-9323-457EB95CD17D}" destId="{655E5B67-5B0B-4885-9477-B1178D529957}" srcOrd="0" destOrd="0" presId="urn:microsoft.com/office/officeart/2008/layout/VerticalCurvedList"/>
    <dgm:cxn modelId="{D07E61F5-E8EC-4817-9223-DE4876124A85}" type="presParOf" srcId="{63A1BB9B-43F9-43C7-B76B-BC708AE67AB7}" destId="{496516BF-E059-4036-8963-2B2CDA5537A5}" srcOrd="9" destOrd="0" presId="urn:microsoft.com/office/officeart/2008/layout/VerticalCurvedList"/>
    <dgm:cxn modelId="{12D7B518-6066-4FCB-B4D5-BC57DE93D312}" type="presParOf" srcId="{63A1BB9B-43F9-43C7-B76B-BC708AE67AB7}" destId="{09C28296-B1CC-4839-A939-06636A9CF246}" srcOrd="10" destOrd="0" presId="urn:microsoft.com/office/officeart/2008/layout/VerticalCurvedList"/>
    <dgm:cxn modelId="{E38D625B-3387-4B1B-9B8F-CD1ADE54883B}" type="presParOf" srcId="{09C28296-B1CC-4839-A939-06636A9CF246}" destId="{15301114-3704-4F07-89C9-78948C951BC8}" srcOrd="0" destOrd="0" presId="urn:microsoft.com/office/officeart/2008/layout/VerticalCurvedList"/>
    <dgm:cxn modelId="{48EAFFFA-012D-442A-879B-1EC213A842A7}" type="presParOf" srcId="{63A1BB9B-43F9-43C7-B76B-BC708AE67AB7}" destId="{D32A8EB6-CD5A-4BD6-A4D8-58041D699693}" srcOrd="11" destOrd="0" presId="urn:microsoft.com/office/officeart/2008/layout/VerticalCurvedList"/>
    <dgm:cxn modelId="{4F7142A6-4F6E-4172-9D91-A6E37401AC83}" type="presParOf" srcId="{63A1BB9B-43F9-43C7-B76B-BC708AE67AB7}" destId="{79419583-D607-482F-8A47-758B0CD19CE4}" srcOrd="12" destOrd="0" presId="urn:microsoft.com/office/officeart/2008/layout/VerticalCurvedList"/>
    <dgm:cxn modelId="{A28583DA-FB44-4926-A0E8-5EC318BA595E}" type="presParOf" srcId="{79419583-D607-482F-8A47-758B0CD19CE4}" destId="{CFA6E74E-D3BF-41DB-A21B-7F898AF5AF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12D38-5205-4E1F-B798-9E03AD52AF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EC4E96-FA61-4C4D-BAED-B3D8FA9C3A73}">
      <dgm:prSet phldrT="[Text]" custT="1"/>
      <dgm:spPr/>
      <dgm:t>
        <a:bodyPr/>
        <a:lstStyle/>
        <a:p>
          <a:pPr algn="l"/>
          <a:r>
            <a:rPr lang="sr-Latn-ME" sz="1400" b="0" noProof="0" dirty="0" smtClean="0">
              <a:solidFill>
                <a:schemeClr val="tx1"/>
              </a:solidFill>
              <a:latin typeface="+mn-lt"/>
              <a:cs typeface="Arial" panose="020B0604020202020204" pitchFamily="34" charset="0"/>
            </a:rPr>
            <a:t>Čl.2</a:t>
          </a:r>
        </a:p>
        <a:p>
          <a:pPr algn="just"/>
          <a:r>
            <a:rPr lang="sr-Latn-ME" sz="1400" b="0" noProof="0" dirty="0" smtClean="0">
              <a:solidFill>
                <a:schemeClr val="tx1"/>
              </a:solidFill>
              <a:latin typeface="+mn-lt"/>
              <a:cs typeface="Arial" panose="020B0604020202020204" pitchFamily="34" charset="0"/>
            </a:rPr>
            <a:t>Unija se zasniva na vrijednostima poštovanja ljudskog dostojanstva, slobode, demokratije, jednakosti, vladavine prava i poštovanja ljudskih prava, ukljuĉujući i prava pripadnika manjina. </a:t>
          </a:r>
        </a:p>
        <a:p>
          <a:pPr algn="just"/>
          <a:r>
            <a:rPr lang="sr-Latn-ME" sz="1400" b="0" noProof="0" dirty="0" smtClean="0">
              <a:solidFill>
                <a:schemeClr val="tx1"/>
              </a:solidFill>
              <a:latin typeface="+mn-lt"/>
              <a:cs typeface="Arial" panose="020B0604020202020204" pitchFamily="34" charset="0"/>
            </a:rPr>
            <a:t>Ove vrijednosti su zajedniĉke državama ĉlanicama u društvu u kojem preovlađuju pluralizam, nediskriminacija, tolerancija, pravda, solidarnost i ravnopravnost žena i muškaraca</a:t>
          </a:r>
          <a:endParaRPr lang="sr-Latn-ME" sz="1400" b="0" noProof="0" dirty="0">
            <a:solidFill>
              <a:schemeClr val="tx1"/>
            </a:solidFill>
            <a:latin typeface="+mn-lt"/>
            <a:cs typeface="Arial" panose="020B0604020202020204" pitchFamily="34" charset="0"/>
          </a:endParaRPr>
        </a:p>
      </dgm:t>
    </dgm:pt>
    <dgm:pt modelId="{4072D975-6CA5-4023-AC48-E3D07599B007}" type="parTrans" cxnId="{414E1AF3-90E2-40EF-A906-C7A41C54C77A}">
      <dgm:prSet/>
      <dgm:spPr/>
      <dgm:t>
        <a:bodyPr/>
        <a:lstStyle/>
        <a:p>
          <a:endParaRPr lang="en-US"/>
        </a:p>
      </dgm:t>
    </dgm:pt>
    <dgm:pt modelId="{1E4AEF1B-C026-4FB3-91F0-C5042E18A21F}" type="sibTrans" cxnId="{414E1AF3-90E2-40EF-A906-C7A41C54C77A}">
      <dgm:prSet/>
      <dgm:spPr/>
      <dgm:t>
        <a:bodyPr/>
        <a:lstStyle/>
        <a:p>
          <a:endParaRPr lang="en-US"/>
        </a:p>
      </dgm:t>
    </dgm:pt>
    <dgm:pt modelId="{F772338E-638D-4F1C-A47B-F655D65BD6C1}">
      <dgm:prSet phldrT="[Text]" custT="1"/>
      <dgm:spPr/>
      <dgm:t>
        <a:bodyPr/>
        <a:lstStyle/>
        <a:p>
          <a:r>
            <a:rPr lang="sr-Latn-ME" sz="1400" b="0" noProof="0" dirty="0" smtClean="0">
              <a:solidFill>
                <a:schemeClr val="tx1"/>
              </a:solidFill>
              <a:latin typeface="+mn-lt"/>
              <a:cs typeface="Arial" panose="020B0604020202020204" pitchFamily="34" charset="0"/>
            </a:rPr>
            <a:t>Čl.3</a:t>
          </a:r>
        </a:p>
        <a:p>
          <a:r>
            <a:rPr lang="sr-Latn-ME" sz="1400" b="0" noProof="0" dirty="0" smtClean="0">
              <a:solidFill>
                <a:schemeClr val="tx1"/>
              </a:solidFill>
              <a:latin typeface="+mn-lt"/>
              <a:cs typeface="Arial" panose="020B0604020202020204" pitchFamily="34" charset="0"/>
            </a:rPr>
            <a:t>Cilj Unije je unapređenje mira, njenih vrijednosti i blagostanja njenih naroda. </a:t>
          </a:r>
        </a:p>
        <a:p>
          <a:r>
            <a:rPr lang="sr-Latn-ME" sz="1400" b="0" noProof="0" dirty="0" smtClean="0">
              <a:solidFill>
                <a:schemeClr val="tx1"/>
              </a:solidFill>
              <a:latin typeface="+mn-lt"/>
              <a:cs typeface="Arial" panose="020B0604020202020204" pitchFamily="34" charset="0"/>
            </a:rPr>
            <a:t>Unija nudi svojim građanima prostor slobode, bezbjednosti i pravde bez unutrašnjih granica, na kojem je osigurano slobodno kretanje lica ...</a:t>
          </a:r>
          <a:r>
            <a:rPr lang="sr-Latn-ME" sz="1400" b="0" dirty="0" smtClean="0">
              <a:solidFill>
                <a:schemeClr val="tx1"/>
              </a:solidFill>
              <a:latin typeface="+mn-lt"/>
            </a:rPr>
            <a:t>Cilj Unije je unapređenje mira, njenih vrijednosti i blagostanja njenih naroda.... </a:t>
          </a:r>
          <a:endParaRPr lang="sr-Latn-ME" sz="1400" b="0" noProof="0" dirty="0">
            <a:solidFill>
              <a:schemeClr val="tx1"/>
            </a:solidFill>
            <a:latin typeface="+mn-lt"/>
            <a:cs typeface="Arial" panose="020B0604020202020204" pitchFamily="34" charset="0"/>
          </a:endParaRPr>
        </a:p>
      </dgm:t>
    </dgm:pt>
    <dgm:pt modelId="{06810716-00C6-491E-AF57-2AD1D317DDED}" type="parTrans" cxnId="{EFAE4EA6-7BFD-4F47-9E78-3EBF78B5C904}">
      <dgm:prSet/>
      <dgm:spPr/>
      <dgm:t>
        <a:bodyPr/>
        <a:lstStyle/>
        <a:p>
          <a:endParaRPr lang="en-US"/>
        </a:p>
      </dgm:t>
    </dgm:pt>
    <dgm:pt modelId="{4171653A-FE38-41E8-8A82-E4C982D17EE0}" type="sibTrans" cxnId="{EFAE4EA6-7BFD-4F47-9E78-3EBF78B5C904}">
      <dgm:prSet/>
      <dgm:spPr/>
      <dgm:t>
        <a:bodyPr/>
        <a:lstStyle/>
        <a:p>
          <a:endParaRPr lang="en-US"/>
        </a:p>
      </dgm:t>
    </dgm:pt>
    <dgm:pt modelId="{03CF49D7-7A36-44D6-8D30-9DF797358B67}">
      <dgm:prSet phldrT="[Text]" custT="1"/>
      <dgm:spPr/>
      <dgm:t>
        <a:bodyPr/>
        <a:lstStyle/>
        <a:p>
          <a:pPr defTabSz="622300">
            <a:lnSpc>
              <a:spcPct val="90000"/>
            </a:lnSpc>
            <a:spcBef>
              <a:spcPct val="0"/>
            </a:spcBef>
            <a:spcAft>
              <a:spcPct val="35000"/>
            </a:spcAft>
          </a:pPr>
          <a:r>
            <a:rPr lang="sr-Latn-ME" sz="1400" b="0" noProof="0" dirty="0" smtClean="0">
              <a:solidFill>
                <a:schemeClr val="tx1"/>
              </a:solidFill>
              <a:latin typeface="+mn-lt"/>
              <a:cs typeface="Arial" panose="020B0604020202020204" pitchFamily="34" charset="0"/>
            </a:rPr>
            <a:t>Čl.6</a:t>
          </a:r>
        </a:p>
        <a:p>
          <a:pPr marL="0" marR="0" indent="0" defTabSz="914400" eaLnBrk="1" fontAlgn="auto" latinLnBrk="0" hangingPunct="1">
            <a:lnSpc>
              <a:spcPct val="100000"/>
            </a:lnSpc>
            <a:spcBef>
              <a:spcPts val="0"/>
            </a:spcBef>
            <a:spcAft>
              <a:spcPts val="0"/>
            </a:spcAft>
            <a:buClrTx/>
            <a:buSzTx/>
            <a:buFontTx/>
            <a:buNone/>
            <a:tabLst/>
            <a:defRPr/>
          </a:pPr>
          <a:r>
            <a:rPr lang="sr-Latn-ME" sz="1400" noProof="0" dirty="0" smtClean="0">
              <a:solidFill>
                <a:schemeClr val="tx1"/>
              </a:solidFill>
              <a:latin typeface="+mn-lt"/>
              <a:cs typeface="Arial" panose="020B0604020202020204" pitchFamily="34" charset="0"/>
            </a:rPr>
            <a:t>Unija</a:t>
          </a:r>
          <a:r>
            <a:rPr lang="sr-Latn-ME" sz="1400" b="1" noProof="0" dirty="0" smtClean="0">
              <a:solidFill>
                <a:schemeClr val="tx1"/>
              </a:solidFill>
              <a:latin typeface="+mn-lt"/>
              <a:cs typeface="Arial" panose="020B0604020202020204" pitchFamily="34" charset="0"/>
            </a:rPr>
            <a:t> priznaje prava, slobode i načela </a:t>
          </a:r>
          <a:r>
            <a:rPr lang="sr-Latn-ME" sz="1400" noProof="0" dirty="0" smtClean="0">
              <a:solidFill>
                <a:schemeClr val="tx1"/>
              </a:solidFill>
              <a:latin typeface="+mn-lt"/>
              <a:cs typeface="Arial" panose="020B0604020202020204" pitchFamily="34" charset="0"/>
            </a:rPr>
            <a:t>iz Povelje o osnovnim pravima Evropske unije od 7. decembra 2000g, u tekstu izmijenjenom u Strazburu 12. decembra 2007g, </a:t>
          </a:r>
          <a:r>
            <a:rPr lang="sr-Latn-ME" sz="1400" noProof="0" dirty="0" smtClean="0">
              <a:solidFill>
                <a:schemeClr val="tx1"/>
              </a:solidFill>
            </a:rPr>
            <a:t>koja ima </a:t>
          </a:r>
          <a:r>
            <a:rPr lang="sr-Latn-ME" sz="1400" b="1" noProof="0" dirty="0" smtClean="0">
              <a:solidFill>
                <a:schemeClr val="tx1"/>
              </a:solidFill>
            </a:rPr>
            <a:t>istu pravnu snagu </a:t>
          </a:r>
          <a:r>
            <a:rPr lang="sr-Latn-ME" sz="1400" noProof="0" dirty="0" smtClean="0">
              <a:solidFill>
                <a:schemeClr val="tx1"/>
              </a:solidFill>
            </a:rPr>
            <a:t>kao Ugovori. Odredbama Povelje ni na koji se način ne proširuju nadležnosti Unije kako su utvrđene u Ugovorima</a:t>
          </a:r>
          <a:r>
            <a:rPr lang="sr-Latn-ME" sz="1400" noProof="0" dirty="0" smtClean="0">
              <a:solidFill>
                <a:schemeClr val="tx1"/>
              </a:solidFill>
              <a:latin typeface="+mn-lt"/>
            </a:rPr>
            <a:t>. </a:t>
          </a:r>
          <a:endParaRPr lang="sr-Latn-ME" sz="1400" noProof="0" dirty="0" smtClean="0">
            <a:solidFill>
              <a:schemeClr val="tx1"/>
            </a:solidFill>
            <a:latin typeface="+mn-lt"/>
            <a:cs typeface="Arial" panose="020B0604020202020204" pitchFamily="34" charset="0"/>
          </a:endParaRPr>
        </a:p>
        <a:p>
          <a:pPr defTabSz="622300">
            <a:lnSpc>
              <a:spcPct val="90000"/>
            </a:lnSpc>
            <a:spcBef>
              <a:spcPct val="0"/>
            </a:spcBef>
            <a:spcAft>
              <a:spcPct val="35000"/>
            </a:spcAft>
          </a:pPr>
          <a:endParaRPr lang="sr-Latn-ME" sz="1400" dirty="0" smtClean="0">
            <a:solidFill>
              <a:schemeClr val="tx1"/>
            </a:solidFill>
            <a:latin typeface="+mn-lt"/>
          </a:endParaRPr>
        </a:p>
        <a:p>
          <a:pPr defTabSz="622300">
            <a:lnSpc>
              <a:spcPct val="90000"/>
            </a:lnSpc>
            <a:spcBef>
              <a:spcPct val="0"/>
            </a:spcBef>
            <a:spcAft>
              <a:spcPct val="35000"/>
            </a:spcAft>
          </a:pPr>
          <a:r>
            <a:rPr lang="sr-Latn-ME" sz="1400" dirty="0" smtClean="0">
              <a:solidFill>
                <a:schemeClr val="tx1"/>
              </a:solidFill>
              <a:latin typeface="+mn-lt"/>
            </a:rPr>
            <a:t>Unija </a:t>
          </a:r>
          <a:r>
            <a:rPr lang="sr-Latn-ME" sz="1400" b="1" dirty="0" smtClean="0">
              <a:solidFill>
                <a:schemeClr val="tx1"/>
              </a:solidFill>
              <a:latin typeface="+mn-lt"/>
            </a:rPr>
            <a:t>pristupa</a:t>
          </a:r>
          <a:r>
            <a:rPr lang="sr-Latn-ME" sz="1400" dirty="0" smtClean="0">
              <a:solidFill>
                <a:schemeClr val="tx1"/>
              </a:solidFill>
              <a:latin typeface="+mn-lt"/>
            </a:rPr>
            <a:t> Evropskoj konvenciji za zaštitu ljudskih prava i osnovnih sloboda. </a:t>
          </a:r>
          <a:endParaRPr lang="sr-Latn-ME" sz="1400" noProof="0" dirty="0" smtClean="0">
            <a:solidFill>
              <a:schemeClr val="tx1"/>
            </a:solidFill>
            <a:latin typeface="+mn-lt"/>
            <a:cs typeface="Arial" panose="020B0604020202020204" pitchFamily="34" charset="0"/>
          </a:endParaRPr>
        </a:p>
        <a:p>
          <a:pPr defTabSz="622300">
            <a:lnSpc>
              <a:spcPct val="90000"/>
            </a:lnSpc>
            <a:spcBef>
              <a:spcPct val="0"/>
            </a:spcBef>
            <a:spcAft>
              <a:spcPct val="35000"/>
            </a:spcAft>
          </a:pPr>
          <a:r>
            <a:rPr lang="sr-Latn-ME" sz="1400" noProof="0" dirty="0" smtClean="0">
              <a:solidFill>
                <a:schemeClr val="tx1"/>
              </a:solidFill>
              <a:latin typeface="+mn-lt"/>
              <a:cs typeface="Arial" panose="020B0604020202020204" pitchFamily="34" charset="0"/>
            </a:rPr>
            <a:t>Osnovna </a:t>
          </a:r>
          <a:r>
            <a:rPr lang="sr-Latn-ME" sz="1400" b="1" noProof="0" dirty="0" smtClean="0">
              <a:solidFill>
                <a:schemeClr val="tx1"/>
              </a:solidFill>
              <a:latin typeface="+mn-lt"/>
              <a:cs typeface="Arial" panose="020B0604020202020204" pitchFamily="34" charset="0"/>
            </a:rPr>
            <a:t>prava</a:t>
          </a:r>
          <a:r>
            <a:rPr lang="sr-Latn-ME" sz="1400" noProof="0" dirty="0" smtClean="0">
              <a:solidFill>
                <a:schemeClr val="tx1"/>
              </a:solidFill>
              <a:latin typeface="+mn-lt"/>
              <a:cs typeface="Arial" panose="020B0604020202020204" pitchFamily="34" charset="0"/>
            </a:rPr>
            <a:t>, zajamčena </a:t>
          </a:r>
          <a:r>
            <a:rPr lang="sr-Latn-ME" sz="1400" b="1" noProof="0" dirty="0" smtClean="0">
              <a:solidFill>
                <a:schemeClr val="tx1"/>
              </a:solidFill>
              <a:latin typeface="+mn-lt"/>
              <a:cs typeface="Arial" panose="020B0604020202020204" pitchFamily="34" charset="0"/>
            </a:rPr>
            <a:t>Evropskom konvencijom </a:t>
          </a:r>
          <a:r>
            <a:rPr lang="sr-Latn-ME" sz="1400" noProof="0" dirty="0" smtClean="0">
              <a:solidFill>
                <a:schemeClr val="tx1"/>
              </a:solidFill>
              <a:latin typeface="+mn-lt"/>
              <a:cs typeface="Arial" panose="020B0604020202020204" pitchFamily="34" charset="0"/>
            </a:rPr>
            <a:t>za zaštitu ljudskih prava i osnovnih sloboda i koja proizilaze </a:t>
          </a:r>
          <a:r>
            <a:rPr lang="sr-Latn-ME" sz="1400" b="0" noProof="0" dirty="0" smtClean="0">
              <a:solidFill>
                <a:schemeClr val="tx1"/>
              </a:solidFill>
              <a:latin typeface="+mn-lt"/>
              <a:cs typeface="Arial" panose="020B0604020202020204" pitchFamily="34" charset="0"/>
            </a:rPr>
            <a:t>iz </a:t>
          </a:r>
          <a:r>
            <a:rPr lang="sr-Latn-ME" sz="1400" b="1" noProof="0" dirty="0" smtClean="0">
              <a:solidFill>
                <a:schemeClr val="tx1"/>
              </a:solidFill>
              <a:latin typeface="+mn-lt"/>
              <a:cs typeface="Arial" panose="020B0604020202020204" pitchFamily="34" charset="0"/>
            </a:rPr>
            <a:t>zajedničkih ustavnih tradicija </a:t>
          </a:r>
          <a:r>
            <a:rPr lang="sr-Latn-ME" sz="1400" b="0" noProof="0" dirty="0" smtClean="0">
              <a:solidFill>
                <a:schemeClr val="tx1"/>
              </a:solidFill>
              <a:latin typeface="+mn-lt"/>
              <a:cs typeface="Arial" panose="020B0604020202020204" pitchFamily="34" charset="0"/>
            </a:rPr>
            <a:t>država članica</a:t>
          </a:r>
          <a:r>
            <a:rPr lang="sr-Latn-ME" sz="1400" noProof="0" dirty="0" smtClean="0">
              <a:solidFill>
                <a:schemeClr val="tx1"/>
              </a:solidFill>
              <a:latin typeface="+mn-lt"/>
              <a:cs typeface="Arial" panose="020B0604020202020204" pitchFamily="34" charset="0"/>
            </a:rPr>
            <a:t>, predstavljaju </a:t>
          </a:r>
          <a:r>
            <a:rPr lang="sr-Latn-ME" sz="1400" b="1" noProof="0" dirty="0" smtClean="0">
              <a:solidFill>
                <a:schemeClr val="tx1"/>
              </a:solidFill>
              <a:latin typeface="+mn-lt"/>
              <a:cs typeface="Arial" panose="020B0604020202020204" pitchFamily="34" charset="0"/>
            </a:rPr>
            <a:t>opšta načela prava </a:t>
          </a:r>
          <a:r>
            <a:rPr lang="sr-Latn-ME" sz="1400" b="1" u="none" noProof="0" dirty="0" smtClean="0">
              <a:solidFill>
                <a:schemeClr val="tx1"/>
              </a:solidFill>
              <a:latin typeface="+mn-lt"/>
              <a:cs typeface="Arial" panose="020B0604020202020204" pitchFamily="34" charset="0"/>
            </a:rPr>
            <a:t>Unije</a:t>
          </a:r>
          <a:r>
            <a:rPr lang="sr-Latn-ME" sz="1400" b="1" noProof="0" dirty="0" smtClean="0">
              <a:solidFill>
                <a:schemeClr val="tx1"/>
              </a:solidFill>
              <a:latin typeface="+mn-lt"/>
              <a:cs typeface="Arial" panose="020B0604020202020204" pitchFamily="34" charset="0"/>
            </a:rPr>
            <a:t>.</a:t>
          </a:r>
        </a:p>
      </dgm:t>
    </dgm:pt>
    <dgm:pt modelId="{619A5239-8EF4-41BE-B7C2-66BDC765B8BF}" type="parTrans" cxnId="{51206160-81D8-41E8-8A72-0A0C014708EE}">
      <dgm:prSet/>
      <dgm:spPr/>
      <dgm:t>
        <a:bodyPr/>
        <a:lstStyle/>
        <a:p>
          <a:endParaRPr lang="en-US"/>
        </a:p>
      </dgm:t>
    </dgm:pt>
    <dgm:pt modelId="{829A12F6-6AF8-4F3E-8D7A-15A25C4BCB79}" type="sibTrans" cxnId="{51206160-81D8-41E8-8A72-0A0C014708EE}">
      <dgm:prSet/>
      <dgm:spPr/>
      <dgm:t>
        <a:bodyPr/>
        <a:lstStyle/>
        <a:p>
          <a:endParaRPr lang="en-US"/>
        </a:p>
      </dgm:t>
    </dgm:pt>
    <dgm:pt modelId="{03B051FC-E0E7-4E17-8A47-F474D3FEEBD7}">
      <dgm:prSet custT="1"/>
      <dgm:spPr/>
      <dgm:t>
        <a:bodyPr/>
        <a:lstStyle/>
        <a:p>
          <a:r>
            <a:rPr lang="sr-Latn-ME" sz="1400" noProof="0" dirty="0" smtClean="0">
              <a:solidFill>
                <a:schemeClr val="tx1"/>
              </a:solidFill>
              <a:latin typeface="+mn-lt"/>
            </a:rPr>
            <a:t>Čl.21</a:t>
          </a:r>
        </a:p>
        <a:p>
          <a:r>
            <a:rPr lang="sr-Latn-ME" sz="1400" noProof="0" dirty="0" smtClean="0">
              <a:solidFill>
                <a:schemeClr val="tx1"/>
              </a:solidFill>
              <a:latin typeface="+mn-lt"/>
            </a:rPr>
            <a:t>Principi spoljne politike EU: • demokratija i vladavina prava • univerzalnost i nedeljivost ljudskih prava i osnovne slobode • poštovanje ljudskog dostojanstva • principi jednakosti i solidarnosti • poštovanje principa Povelje UN i međunarodnog praao</a:t>
          </a:r>
          <a:endParaRPr lang="sr-Latn-ME" sz="1400" noProof="0" dirty="0">
            <a:solidFill>
              <a:schemeClr val="tx1"/>
            </a:solidFill>
            <a:latin typeface="+mn-lt"/>
          </a:endParaRPr>
        </a:p>
      </dgm:t>
    </dgm:pt>
    <dgm:pt modelId="{291EA7A4-1C27-40BD-B8B3-57F33DAF11A7}" type="parTrans" cxnId="{559CEA0B-C788-4257-9517-AAE0FEACD86C}">
      <dgm:prSet/>
      <dgm:spPr/>
      <dgm:t>
        <a:bodyPr/>
        <a:lstStyle/>
        <a:p>
          <a:endParaRPr lang="en-US"/>
        </a:p>
      </dgm:t>
    </dgm:pt>
    <dgm:pt modelId="{004E60A9-0DD9-4832-A72F-A1CEC1749AA0}" type="sibTrans" cxnId="{559CEA0B-C788-4257-9517-AAE0FEACD86C}">
      <dgm:prSet/>
      <dgm:spPr/>
      <dgm:t>
        <a:bodyPr/>
        <a:lstStyle/>
        <a:p>
          <a:endParaRPr lang="en-US"/>
        </a:p>
      </dgm:t>
    </dgm:pt>
    <dgm:pt modelId="{FD821606-32A7-4639-BA39-9C5E4ECC8394}" type="pres">
      <dgm:prSet presAssocID="{67712D38-5205-4E1F-B798-9E03AD52AF94}" presName="linear" presStyleCnt="0">
        <dgm:presLayoutVars>
          <dgm:dir/>
          <dgm:animLvl val="lvl"/>
          <dgm:resizeHandles val="exact"/>
        </dgm:presLayoutVars>
      </dgm:prSet>
      <dgm:spPr/>
      <dgm:t>
        <a:bodyPr/>
        <a:lstStyle/>
        <a:p>
          <a:endParaRPr lang="en-US"/>
        </a:p>
      </dgm:t>
    </dgm:pt>
    <dgm:pt modelId="{90182FA5-6090-431E-A242-70F90E79753C}" type="pres">
      <dgm:prSet presAssocID="{52EC4E96-FA61-4C4D-BAED-B3D8FA9C3A73}" presName="parentLin" presStyleCnt="0"/>
      <dgm:spPr/>
    </dgm:pt>
    <dgm:pt modelId="{FDBCD6A4-1882-4922-B026-05A4C4A99CE7}" type="pres">
      <dgm:prSet presAssocID="{52EC4E96-FA61-4C4D-BAED-B3D8FA9C3A73}" presName="parentLeftMargin" presStyleLbl="node1" presStyleIdx="0" presStyleCnt="4"/>
      <dgm:spPr/>
      <dgm:t>
        <a:bodyPr/>
        <a:lstStyle/>
        <a:p>
          <a:endParaRPr lang="en-US"/>
        </a:p>
      </dgm:t>
    </dgm:pt>
    <dgm:pt modelId="{E49038F2-1C76-42B0-9465-14A1EEEE1639}" type="pres">
      <dgm:prSet presAssocID="{52EC4E96-FA61-4C4D-BAED-B3D8FA9C3A73}" presName="parentText" presStyleLbl="node1" presStyleIdx="0" presStyleCnt="4" custScaleX="140244" custScaleY="179504" custLinFactNeighborX="5617" custLinFactNeighborY="-95302">
        <dgm:presLayoutVars>
          <dgm:chMax val="0"/>
          <dgm:bulletEnabled val="1"/>
        </dgm:presLayoutVars>
      </dgm:prSet>
      <dgm:spPr/>
      <dgm:t>
        <a:bodyPr/>
        <a:lstStyle/>
        <a:p>
          <a:endParaRPr lang="en-US"/>
        </a:p>
      </dgm:t>
    </dgm:pt>
    <dgm:pt modelId="{1107DC56-BCF8-4375-B2DD-D6851E48D9D3}" type="pres">
      <dgm:prSet presAssocID="{52EC4E96-FA61-4C4D-BAED-B3D8FA9C3A73}" presName="negativeSpace" presStyleCnt="0"/>
      <dgm:spPr/>
    </dgm:pt>
    <dgm:pt modelId="{A9D25953-B71B-47C9-B190-A2AD4B52819D}" type="pres">
      <dgm:prSet presAssocID="{52EC4E96-FA61-4C4D-BAED-B3D8FA9C3A73}" presName="childText" presStyleLbl="conFgAcc1" presStyleIdx="0" presStyleCnt="4">
        <dgm:presLayoutVars>
          <dgm:bulletEnabled val="1"/>
        </dgm:presLayoutVars>
      </dgm:prSet>
      <dgm:spPr/>
    </dgm:pt>
    <dgm:pt modelId="{FFE12F8C-5F56-456A-80AF-04DA3F40823C}" type="pres">
      <dgm:prSet presAssocID="{1E4AEF1B-C026-4FB3-91F0-C5042E18A21F}" presName="spaceBetweenRectangles" presStyleCnt="0"/>
      <dgm:spPr/>
    </dgm:pt>
    <dgm:pt modelId="{3D04C7E5-5DBD-4FD3-9C4C-1BD5025CD8F1}" type="pres">
      <dgm:prSet presAssocID="{F772338E-638D-4F1C-A47B-F655D65BD6C1}" presName="parentLin" presStyleCnt="0"/>
      <dgm:spPr/>
    </dgm:pt>
    <dgm:pt modelId="{45E63E66-DBBF-4835-8FE0-B04F0C4F39B3}" type="pres">
      <dgm:prSet presAssocID="{F772338E-638D-4F1C-A47B-F655D65BD6C1}" presName="parentLeftMargin" presStyleLbl="node1" presStyleIdx="0" presStyleCnt="4"/>
      <dgm:spPr/>
      <dgm:t>
        <a:bodyPr/>
        <a:lstStyle/>
        <a:p>
          <a:endParaRPr lang="en-US"/>
        </a:p>
      </dgm:t>
    </dgm:pt>
    <dgm:pt modelId="{5C9DC00A-1CA1-4558-8F67-17CF3F91C9AA}" type="pres">
      <dgm:prSet presAssocID="{F772338E-638D-4F1C-A47B-F655D65BD6C1}" presName="parentText" presStyleLbl="node1" presStyleIdx="1" presStyleCnt="4" custScaleX="137850" custScaleY="152965" custLinFactNeighborX="-4622" custLinFactNeighborY="-1313">
        <dgm:presLayoutVars>
          <dgm:chMax val="0"/>
          <dgm:bulletEnabled val="1"/>
        </dgm:presLayoutVars>
      </dgm:prSet>
      <dgm:spPr/>
      <dgm:t>
        <a:bodyPr/>
        <a:lstStyle/>
        <a:p>
          <a:endParaRPr lang="en-US"/>
        </a:p>
      </dgm:t>
    </dgm:pt>
    <dgm:pt modelId="{86B60D40-01C0-45C3-94AF-22B842489EB7}" type="pres">
      <dgm:prSet presAssocID="{F772338E-638D-4F1C-A47B-F655D65BD6C1}" presName="negativeSpace" presStyleCnt="0"/>
      <dgm:spPr/>
    </dgm:pt>
    <dgm:pt modelId="{A9CE4F43-B166-4B2B-B656-C93299C2902E}" type="pres">
      <dgm:prSet presAssocID="{F772338E-638D-4F1C-A47B-F655D65BD6C1}" presName="childText" presStyleLbl="conFgAcc1" presStyleIdx="1" presStyleCnt="4" custLinFactNeighborY="15821">
        <dgm:presLayoutVars>
          <dgm:bulletEnabled val="1"/>
        </dgm:presLayoutVars>
      </dgm:prSet>
      <dgm:spPr/>
    </dgm:pt>
    <dgm:pt modelId="{23A3BE9F-E450-425A-ACAA-1527EF91521C}" type="pres">
      <dgm:prSet presAssocID="{4171653A-FE38-41E8-8A82-E4C982D17EE0}" presName="spaceBetweenRectangles" presStyleCnt="0"/>
      <dgm:spPr/>
    </dgm:pt>
    <dgm:pt modelId="{C281B7A1-958E-42A3-9BAA-AE850A67449A}" type="pres">
      <dgm:prSet presAssocID="{03CF49D7-7A36-44D6-8D30-9DF797358B67}" presName="parentLin" presStyleCnt="0"/>
      <dgm:spPr/>
    </dgm:pt>
    <dgm:pt modelId="{87C92CD3-EEDC-45EA-A474-C1B03C97F127}" type="pres">
      <dgm:prSet presAssocID="{03CF49D7-7A36-44D6-8D30-9DF797358B67}" presName="parentLeftMargin" presStyleLbl="node1" presStyleIdx="1" presStyleCnt="4"/>
      <dgm:spPr/>
      <dgm:t>
        <a:bodyPr/>
        <a:lstStyle/>
        <a:p>
          <a:endParaRPr lang="en-US"/>
        </a:p>
      </dgm:t>
    </dgm:pt>
    <dgm:pt modelId="{17AB7D4C-7153-45BD-8627-58996710E694}" type="pres">
      <dgm:prSet presAssocID="{03CF49D7-7A36-44D6-8D30-9DF797358B67}" presName="parentText" presStyleLbl="node1" presStyleIdx="2" presStyleCnt="4" custScaleX="137736" custScaleY="287271" custLinFactNeighborX="-4622" custLinFactNeighborY="7649">
        <dgm:presLayoutVars>
          <dgm:chMax val="0"/>
          <dgm:bulletEnabled val="1"/>
        </dgm:presLayoutVars>
      </dgm:prSet>
      <dgm:spPr/>
      <dgm:t>
        <a:bodyPr/>
        <a:lstStyle/>
        <a:p>
          <a:endParaRPr lang="en-US"/>
        </a:p>
      </dgm:t>
    </dgm:pt>
    <dgm:pt modelId="{81A06401-9B9D-47C2-AEC9-722FF43E4038}" type="pres">
      <dgm:prSet presAssocID="{03CF49D7-7A36-44D6-8D30-9DF797358B67}" presName="negativeSpace" presStyleCnt="0"/>
      <dgm:spPr/>
    </dgm:pt>
    <dgm:pt modelId="{7D4188A8-CAFF-4022-8239-A078C3C5C078}" type="pres">
      <dgm:prSet presAssocID="{03CF49D7-7A36-44D6-8D30-9DF797358B67}" presName="childText" presStyleLbl="conFgAcc1" presStyleIdx="2" presStyleCnt="4">
        <dgm:presLayoutVars>
          <dgm:bulletEnabled val="1"/>
        </dgm:presLayoutVars>
      </dgm:prSet>
      <dgm:spPr/>
    </dgm:pt>
    <dgm:pt modelId="{E921F64E-1825-475B-9C39-ED54661FBECB}" type="pres">
      <dgm:prSet presAssocID="{829A12F6-6AF8-4F3E-8D7A-15A25C4BCB79}" presName="spaceBetweenRectangles" presStyleCnt="0"/>
      <dgm:spPr/>
    </dgm:pt>
    <dgm:pt modelId="{5941FE75-20B1-4C07-A833-2EC8C6A3B250}" type="pres">
      <dgm:prSet presAssocID="{03B051FC-E0E7-4E17-8A47-F474D3FEEBD7}" presName="parentLin" presStyleCnt="0"/>
      <dgm:spPr/>
    </dgm:pt>
    <dgm:pt modelId="{0BEC12F6-13B9-45A3-B8A5-96A496304A3F}" type="pres">
      <dgm:prSet presAssocID="{03B051FC-E0E7-4E17-8A47-F474D3FEEBD7}" presName="parentLeftMargin" presStyleLbl="node1" presStyleIdx="2" presStyleCnt="4"/>
      <dgm:spPr/>
      <dgm:t>
        <a:bodyPr/>
        <a:lstStyle/>
        <a:p>
          <a:endParaRPr lang="en-US"/>
        </a:p>
      </dgm:t>
    </dgm:pt>
    <dgm:pt modelId="{1E30B1DB-DC4A-40B3-A4B2-173C4859C82F}" type="pres">
      <dgm:prSet presAssocID="{03B051FC-E0E7-4E17-8A47-F474D3FEEBD7}" presName="parentText" presStyleLbl="node1" presStyleIdx="3" presStyleCnt="4" custScaleX="142857" custLinFactNeighborX="2262" custLinFactNeighborY="253">
        <dgm:presLayoutVars>
          <dgm:chMax val="0"/>
          <dgm:bulletEnabled val="1"/>
        </dgm:presLayoutVars>
      </dgm:prSet>
      <dgm:spPr/>
      <dgm:t>
        <a:bodyPr/>
        <a:lstStyle/>
        <a:p>
          <a:endParaRPr lang="en-US"/>
        </a:p>
      </dgm:t>
    </dgm:pt>
    <dgm:pt modelId="{C8F25067-32F0-402A-9D34-212068EC2D64}" type="pres">
      <dgm:prSet presAssocID="{03B051FC-E0E7-4E17-8A47-F474D3FEEBD7}" presName="negativeSpace" presStyleCnt="0"/>
      <dgm:spPr/>
    </dgm:pt>
    <dgm:pt modelId="{88052CDE-6D3B-4BF8-95AF-5CD245DF305C}" type="pres">
      <dgm:prSet presAssocID="{03B051FC-E0E7-4E17-8A47-F474D3FEEBD7}" presName="childText" presStyleLbl="conFgAcc1" presStyleIdx="3" presStyleCnt="4">
        <dgm:presLayoutVars>
          <dgm:bulletEnabled val="1"/>
        </dgm:presLayoutVars>
      </dgm:prSet>
      <dgm:spPr/>
    </dgm:pt>
  </dgm:ptLst>
  <dgm:cxnLst>
    <dgm:cxn modelId="{559CEA0B-C788-4257-9517-AAE0FEACD86C}" srcId="{67712D38-5205-4E1F-B798-9E03AD52AF94}" destId="{03B051FC-E0E7-4E17-8A47-F474D3FEEBD7}" srcOrd="3" destOrd="0" parTransId="{291EA7A4-1C27-40BD-B8B3-57F33DAF11A7}" sibTransId="{004E60A9-0DD9-4832-A72F-A1CEC1749AA0}"/>
    <dgm:cxn modelId="{47209841-5B06-48C1-9606-7DCA3C1F784B}" type="presOf" srcId="{F772338E-638D-4F1C-A47B-F655D65BD6C1}" destId="{45E63E66-DBBF-4835-8FE0-B04F0C4F39B3}" srcOrd="0" destOrd="0" presId="urn:microsoft.com/office/officeart/2005/8/layout/list1"/>
    <dgm:cxn modelId="{E3B6B24E-DF0C-44A0-9C9D-E188D7C62C71}" type="presOf" srcId="{03CF49D7-7A36-44D6-8D30-9DF797358B67}" destId="{17AB7D4C-7153-45BD-8627-58996710E694}" srcOrd="1" destOrd="0" presId="urn:microsoft.com/office/officeart/2005/8/layout/list1"/>
    <dgm:cxn modelId="{82894EED-5E76-46B1-9CDC-31D16A023A47}" type="presOf" srcId="{52EC4E96-FA61-4C4D-BAED-B3D8FA9C3A73}" destId="{FDBCD6A4-1882-4922-B026-05A4C4A99CE7}" srcOrd="0" destOrd="0" presId="urn:microsoft.com/office/officeart/2005/8/layout/list1"/>
    <dgm:cxn modelId="{DDE62CE0-55C4-49C8-B4E6-6811B8B34D74}" type="presOf" srcId="{F772338E-638D-4F1C-A47B-F655D65BD6C1}" destId="{5C9DC00A-1CA1-4558-8F67-17CF3F91C9AA}" srcOrd="1" destOrd="0" presId="urn:microsoft.com/office/officeart/2005/8/layout/list1"/>
    <dgm:cxn modelId="{BC85239E-5C25-4B41-92CF-16CC4016B73D}" type="presOf" srcId="{03B051FC-E0E7-4E17-8A47-F474D3FEEBD7}" destId="{0BEC12F6-13B9-45A3-B8A5-96A496304A3F}" srcOrd="0" destOrd="0" presId="urn:microsoft.com/office/officeart/2005/8/layout/list1"/>
    <dgm:cxn modelId="{13065F52-9AFB-4981-B4D4-0C4847B47868}" type="presOf" srcId="{52EC4E96-FA61-4C4D-BAED-B3D8FA9C3A73}" destId="{E49038F2-1C76-42B0-9465-14A1EEEE1639}" srcOrd="1" destOrd="0" presId="urn:microsoft.com/office/officeart/2005/8/layout/list1"/>
    <dgm:cxn modelId="{175FA879-18AB-4429-AF95-5F2548F0AC35}" type="presOf" srcId="{03CF49D7-7A36-44D6-8D30-9DF797358B67}" destId="{87C92CD3-EEDC-45EA-A474-C1B03C97F127}" srcOrd="0" destOrd="0" presId="urn:microsoft.com/office/officeart/2005/8/layout/list1"/>
    <dgm:cxn modelId="{414E1AF3-90E2-40EF-A906-C7A41C54C77A}" srcId="{67712D38-5205-4E1F-B798-9E03AD52AF94}" destId="{52EC4E96-FA61-4C4D-BAED-B3D8FA9C3A73}" srcOrd="0" destOrd="0" parTransId="{4072D975-6CA5-4023-AC48-E3D07599B007}" sibTransId="{1E4AEF1B-C026-4FB3-91F0-C5042E18A21F}"/>
    <dgm:cxn modelId="{51206160-81D8-41E8-8A72-0A0C014708EE}" srcId="{67712D38-5205-4E1F-B798-9E03AD52AF94}" destId="{03CF49D7-7A36-44D6-8D30-9DF797358B67}" srcOrd="2" destOrd="0" parTransId="{619A5239-8EF4-41BE-B7C2-66BDC765B8BF}" sibTransId="{829A12F6-6AF8-4F3E-8D7A-15A25C4BCB79}"/>
    <dgm:cxn modelId="{C1BA3A2F-86D9-452F-924A-1008760E0118}" type="presOf" srcId="{03B051FC-E0E7-4E17-8A47-F474D3FEEBD7}" destId="{1E30B1DB-DC4A-40B3-A4B2-173C4859C82F}" srcOrd="1" destOrd="0" presId="urn:microsoft.com/office/officeart/2005/8/layout/list1"/>
    <dgm:cxn modelId="{2FCE617E-3B84-45E1-A904-09ACED367606}" type="presOf" srcId="{67712D38-5205-4E1F-B798-9E03AD52AF94}" destId="{FD821606-32A7-4639-BA39-9C5E4ECC8394}" srcOrd="0" destOrd="0" presId="urn:microsoft.com/office/officeart/2005/8/layout/list1"/>
    <dgm:cxn modelId="{EFAE4EA6-7BFD-4F47-9E78-3EBF78B5C904}" srcId="{67712D38-5205-4E1F-B798-9E03AD52AF94}" destId="{F772338E-638D-4F1C-A47B-F655D65BD6C1}" srcOrd="1" destOrd="0" parTransId="{06810716-00C6-491E-AF57-2AD1D317DDED}" sibTransId="{4171653A-FE38-41E8-8A82-E4C982D17EE0}"/>
    <dgm:cxn modelId="{960E67A9-CD6D-4C8A-B43C-94E9353273C8}" type="presParOf" srcId="{FD821606-32A7-4639-BA39-9C5E4ECC8394}" destId="{90182FA5-6090-431E-A242-70F90E79753C}" srcOrd="0" destOrd="0" presId="urn:microsoft.com/office/officeart/2005/8/layout/list1"/>
    <dgm:cxn modelId="{E0FC3FD5-6E42-4F90-ABCC-7869F0BF9B5A}" type="presParOf" srcId="{90182FA5-6090-431E-A242-70F90E79753C}" destId="{FDBCD6A4-1882-4922-B026-05A4C4A99CE7}" srcOrd="0" destOrd="0" presId="urn:microsoft.com/office/officeart/2005/8/layout/list1"/>
    <dgm:cxn modelId="{C102A589-F78B-43BA-A08B-5D75C505F170}" type="presParOf" srcId="{90182FA5-6090-431E-A242-70F90E79753C}" destId="{E49038F2-1C76-42B0-9465-14A1EEEE1639}" srcOrd="1" destOrd="0" presId="urn:microsoft.com/office/officeart/2005/8/layout/list1"/>
    <dgm:cxn modelId="{90411293-144D-424F-8B5A-4506314654E8}" type="presParOf" srcId="{FD821606-32A7-4639-BA39-9C5E4ECC8394}" destId="{1107DC56-BCF8-4375-B2DD-D6851E48D9D3}" srcOrd="1" destOrd="0" presId="urn:microsoft.com/office/officeart/2005/8/layout/list1"/>
    <dgm:cxn modelId="{E05B2516-E9A4-48C8-89B1-0E751C3518F5}" type="presParOf" srcId="{FD821606-32A7-4639-BA39-9C5E4ECC8394}" destId="{A9D25953-B71B-47C9-B190-A2AD4B52819D}" srcOrd="2" destOrd="0" presId="urn:microsoft.com/office/officeart/2005/8/layout/list1"/>
    <dgm:cxn modelId="{1F763B59-4C26-4B4B-9440-E742E73F6887}" type="presParOf" srcId="{FD821606-32A7-4639-BA39-9C5E4ECC8394}" destId="{FFE12F8C-5F56-456A-80AF-04DA3F40823C}" srcOrd="3" destOrd="0" presId="urn:microsoft.com/office/officeart/2005/8/layout/list1"/>
    <dgm:cxn modelId="{C8CAEB4F-8168-4AF4-B94F-CE3CBA0F8B5A}" type="presParOf" srcId="{FD821606-32A7-4639-BA39-9C5E4ECC8394}" destId="{3D04C7E5-5DBD-4FD3-9C4C-1BD5025CD8F1}" srcOrd="4" destOrd="0" presId="urn:microsoft.com/office/officeart/2005/8/layout/list1"/>
    <dgm:cxn modelId="{E4D1A441-9079-4620-B11E-5F4AC0FA3733}" type="presParOf" srcId="{3D04C7E5-5DBD-4FD3-9C4C-1BD5025CD8F1}" destId="{45E63E66-DBBF-4835-8FE0-B04F0C4F39B3}" srcOrd="0" destOrd="0" presId="urn:microsoft.com/office/officeart/2005/8/layout/list1"/>
    <dgm:cxn modelId="{3BA8A03D-E506-41EA-8E21-F226298671B6}" type="presParOf" srcId="{3D04C7E5-5DBD-4FD3-9C4C-1BD5025CD8F1}" destId="{5C9DC00A-1CA1-4558-8F67-17CF3F91C9AA}" srcOrd="1" destOrd="0" presId="urn:microsoft.com/office/officeart/2005/8/layout/list1"/>
    <dgm:cxn modelId="{0FBA238D-6B15-4B07-B888-500E46937DC4}" type="presParOf" srcId="{FD821606-32A7-4639-BA39-9C5E4ECC8394}" destId="{86B60D40-01C0-45C3-94AF-22B842489EB7}" srcOrd="5" destOrd="0" presId="urn:microsoft.com/office/officeart/2005/8/layout/list1"/>
    <dgm:cxn modelId="{6B6EA763-D2D6-41E3-B744-850A7B501E95}" type="presParOf" srcId="{FD821606-32A7-4639-BA39-9C5E4ECC8394}" destId="{A9CE4F43-B166-4B2B-B656-C93299C2902E}" srcOrd="6" destOrd="0" presId="urn:microsoft.com/office/officeart/2005/8/layout/list1"/>
    <dgm:cxn modelId="{566EE3FC-DE68-4D99-9B73-BF49044EEF4B}" type="presParOf" srcId="{FD821606-32A7-4639-BA39-9C5E4ECC8394}" destId="{23A3BE9F-E450-425A-ACAA-1527EF91521C}" srcOrd="7" destOrd="0" presId="urn:microsoft.com/office/officeart/2005/8/layout/list1"/>
    <dgm:cxn modelId="{E51EE47B-2FED-47DE-8830-49CF9C021418}" type="presParOf" srcId="{FD821606-32A7-4639-BA39-9C5E4ECC8394}" destId="{C281B7A1-958E-42A3-9BAA-AE850A67449A}" srcOrd="8" destOrd="0" presId="urn:microsoft.com/office/officeart/2005/8/layout/list1"/>
    <dgm:cxn modelId="{F24542B5-ACB6-49F2-B736-8C6B90DBC00E}" type="presParOf" srcId="{C281B7A1-958E-42A3-9BAA-AE850A67449A}" destId="{87C92CD3-EEDC-45EA-A474-C1B03C97F127}" srcOrd="0" destOrd="0" presId="urn:microsoft.com/office/officeart/2005/8/layout/list1"/>
    <dgm:cxn modelId="{47D2C671-62A8-4502-8C36-B8DDAF255D84}" type="presParOf" srcId="{C281B7A1-958E-42A3-9BAA-AE850A67449A}" destId="{17AB7D4C-7153-45BD-8627-58996710E694}" srcOrd="1" destOrd="0" presId="urn:microsoft.com/office/officeart/2005/8/layout/list1"/>
    <dgm:cxn modelId="{AB6426CA-3F9D-41E7-962A-77B1288A4656}" type="presParOf" srcId="{FD821606-32A7-4639-BA39-9C5E4ECC8394}" destId="{81A06401-9B9D-47C2-AEC9-722FF43E4038}" srcOrd="9" destOrd="0" presId="urn:microsoft.com/office/officeart/2005/8/layout/list1"/>
    <dgm:cxn modelId="{E7B62960-3F42-4405-B289-4239F18D8B10}" type="presParOf" srcId="{FD821606-32A7-4639-BA39-9C5E4ECC8394}" destId="{7D4188A8-CAFF-4022-8239-A078C3C5C078}" srcOrd="10" destOrd="0" presId="urn:microsoft.com/office/officeart/2005/8/layout/list1"/>
    <dgm:cxn modelId="{171366D7-DE88-40F5-8875-633AAC3B1D64}" type="presParOf" srcId="{FD821606-32A7-4639-BA39-9C5E4ECC8394}" destId="{E921F64E-1825-475B-9C39-ED54661FBECB}" srcOrd="11" destOrd="0" presId="urn:microsoft.com/office/officeart/2005/8/layout/list1"/>
    <dgm:cxn modelId="{13BCCA9F-B36A-4D07-BD1B-15566A9B0EA2}" type="presParOf" srcId="{FD821606-32A7-4639-BA39-9C5E4ECC8394}" destId="{5941FE75-20B1-4C07-A833-2EC8C6A3B250}" srcOrd="12" destOrd="0" presId="urn:microsoft.com/office/officeart/2005/8/layout/list1"/>
    <dgm:cxn modelId="{8532F1E8-4FDC-47A2-B3AB-1714D1AB989E}" type="presParOf" srcId="{5941FE75-20B1-4C07-A833-2EC8C6A3B250}" destId="{0BEC12F6-13B9-45A3-B8A5-96A496304A3F}" srcOrd="0" destOrd="0" presId="urn:microsoft.com/office/officeart/2005/8/layout/list1"/>
    <dgm:cxn modelId="{552C1375-02F6-45CD-B68A-4780A042ACBF}" type="presParOf" srcId="{5941FE75-20B1-4C07-A833-2EC8C6A3B250}" destId="{1E30B1DB-DC4A-40B3-A4B2-173C4859C82F}" srcOrd="1" destOrd="0" presId="urn:microsoft.com/office/officeart/2005/8/layout/list1"/>
    <dgm:cxn modelId="{CC39AB89-D47F-45F3-8DFF-C06FD109B0A1}" type="presParOf" srcId="{FD821606-32A7-4639-BA39-9C5E4ECC8394}" destId="{C8F25067-32F0-402A-9D34-212068EC2D64}" srcOrd="13" destOrd="0" presId="urn:microsoft.com/office/officeart/2005/8/layout/list1"/>
    <dgm:cxn modelId="{98CAC990-F691-408A-A4BC-226028731268}" type="presParOf" srcId="{FD821606-32A7-4639-BA39-9C5E4ECC8394}" destId="{88052CDE-6D3B-4BF8-95AF-5CD245DF305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55B4D-5222-4D42-80C8-23030C99F9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967B66-51AC-4B34-9A74-B08004CE3C50}">
      <dgm:prSet phldrT="[Text]" custT="1"/>
      <dgm:spPr/>
      <dgm:t>
        <a:bodyPr/>
        <a:lstStyle/>
        <a:p>
          <a:r>
            <a:rPr lang="sr-Latn-ME" sz="1600" dirty="0" smtClean="0">
              <a:solidFill>
                <a:schemeClr val="tx1"/>
              </a:solidFill>
            </a:rPr>
            <a:t>Unija priznaje prava, slobode i principe navedene u Povelji, koja </a:t>
          </a:r>
          <a:r>
            <a:rPr lang="sr-Latn-ME" sz="1600" b="1" dirty="0" smtClean="0">
              <a:solidFill>
                <a:schemeClr val="tx1"/>
              </a:solidFill>
            </a:rPr>
            <a:t>ima istu pravnu vrijednost kao ugovori.</a:t>
          </a:r>
        </a:p>
        <a:p>
          <a:r>
            <a:rPr lang="sr-Latn-ME" sz="1600" b="1" dirty="0" smtClean="0">
              <a:solidFill>
                <a:schemeClr val="tx1"/>
              </a:solidFill>
            </a:rPr>
            <a:t>Odredbe Povelje NE PROŠIRUJU NA BILO KOJI NAČIN NADLEŽNOSTI UNIJE </a:t>
          </a:r>
          <a:r>
            <a:rPr lang="sr-Latn-ME" sz="1600" b="0" dirty="0" smtClean="0">
              <a:solidFill>
                <a:schemeClr val="tx1"/>
              </a:solidFill>
            </a:rPr>
            <a:t>više nego što su one utvrđene ugovorima</a:t>
          </a:r>
          <a:r>
            <a:rPr lang="sr-Latn-ME" sz="1600" b="1" dirty="0" smtClean="0">
              <a:solidFill>
                <a:schemeClr val="tx1"/>
              </a:solidFill>
            </a:rPr>
            <a:t>.</a:t>
          </a:r>
        </a:p>
        <a:p>
          <a:r>
            <a:rPr lang="sr-Latn-ME" sz="1600" b="1" dirty="0" smtClean="0">
              <a:solidFill>
                <a:schemeClr val="tx1"/>
              </a:solidFill>
            </a:rPr>
            <a:t>Povelja se tumači shodno odredbama Povelje (naslov VII) kojima se utvrđuje njeno tumačenje i primjena uz uvažavanje ciljeva.</a:t>
          </a:r>
          <a:endParaRPr lang="en-US" sz="1600" b="1" dirty="0">
            <a:solidFill>
              <a:schemeClr val="tx1"/>
            </a:solidFill>
          </a:endParaRPr>
        </a:p>
      </dgm:t>
    </dgm:pt>
    <dgm:pt modelId="{1FBF8A63-DD72-4E43-9B1B-EE1F1F1C5CF0}" type="parTrans" cxnId="{60498139-8E13-48B4-A526-EA1F31580B17}">
      <dgm:prSet/>
      <dgm:spPr/>
      <dgm:t>
        <a:bodyPr/>
        <a:lstStyle/>
        <a:p>
          <a:endParaRPr lang="en-US"/>
        </a:p>
      </dgm:t>
    </dgm:pt>
    <dgm:pt modelId="{15D77769-BC1F-465B-83F8-071C66629437}" type="sibTrans" cxnId="{60498139-8E13-48B4-A526-EA1F31580B17}">
      <dgm:prSet/>
      <dgm:spPr/>
      <dgm:t>
        <a:bodyPr/>
        <a:lstStyle/>
        <a:p>
          <a:endParaRPr lang="en-US"/>
        </a:p>
      </dgm:t>
    </dgm:pt>
    <dgm:pt modelId="{6A81D188-26F4-4CEA-BFC3-C7740808032A}">
      <dgm:prSet phldrT="[Text]" custT="1"/>
      <dgm:spPr/>
      <dgm:t>
        <a:bodyPr/>
        <a:lstStyle/>
        <a:p>
          <a:r>
            <a:rPr lang="sr-Latn-ME" sz="1400" dirty="0" smtClean="0"/>
            <a:t>Čl 6 (1)</a:t>
          </a:r>
          <a:endParaRPr lang="en-US" sz="1400" dirty="0"/>
        </a:p>
      </dgm:t>
    </dgm:pt>
    <dgm:pt modelId="{63D87B6D-530C-48A3-9E70-B239E0127A87}" type="parTrans" cxnId="{9B92A0DF-DF23-486B-90A0-B184373081D3}">
      <dgm:prSet/>
      <dgm:spPr/>
      <dgm:t>
        <a:bodyPr/>
        <a:lstStyle/>
        <a:p>
          <a:endParaRPr lang="en-US"/>
        </a:p>
      </dgm:t>
    </dgm:pt>
    <dgm:pt modelId="{87D88498-7278-4A00-8692-C981EF332AAF}" type="sibTrans" cxnId="{9B92A0DF-DF23-486B-90A0-B184373081D3}">
      <dgm:prSet/>
      <dgm:spPr/>
      <dgm:t>
        <a:bodyPr/>
        <a:lstStyle/>
        <a:p>
          <a:endParaRPr lang="en-US"/>
        </a:p>
      </dgm:t>
    </dgm:pt>
    <dgm:pt modelId="{1B1A0E72-4104-4BD8-9982-A77EB6F86AAA}">
      <dgm:prSet phldrT="[Text]" custT="1"/>
      <dgm:spPr/>
      <dgm:t>
        <a:bodyPr/>
        <a:lstStyle/>
        <a:p>
          <a:r>
            <a:rPr lang="sr-Latn-ME" sz="1600" dirty="0" smtClean="0">
              <a:solidFill>
                <a:schemeClr val="tx1"/>
              </a:solidFill>
            </a:rPr>
            <a:t>Unija pristupa EKLJP. Ovo pristupanje ne mijenja nadležnosti UNIJE ranije utvrđene ugovorima.</a:t>
          </a:r>
        </a:p>
      </dgm:t>
    </dgm:pt>
    <dgm:pt modelId="{12811810-9E30-4801-868A-14A21195DE31}" type="parTrans" cxnId="{D77BCB1F-16E3-47FB-9EA5-986184301123}">
      <dgm:prSet/>
      <dgm:spPr/>
      <dgm:t>
        <a:bodyPr/>
        <a:lstStyle/>
        <a:p>
          <a:endParaRPr lang="en-US"/>
        </a:p>
      </dgm:t>
    </dgm:pt>
    <dgm:pt modelId="{5BC22755-BBE3-4A2D-9AC0-DAA2944191A5}" type="sibTrans" cxnId="{D77BCB1F-16E3-47FB-9EA5-986184301123}">
      <dgm:prSet/>
      <dgm:spPr/>
      <dgm:t>
        <a:bodyPr/>
        <a:lstStyle/>
        <a:p>
          <a:endParaRPr lang="en-US"/>
        </a:p>
      </dgm:t>
    </dgm:pt>
    <dgm:pt modelId="{792F79EF-A0F8-4728-BD85-13640E336DDF}">
      <dgm:prSet phldrT="[Text]" custT="1"/>
      <dgm:spPr/>
      <dgm:t>
        <a:bodyPr/>
        <a:lstStyle/>
        <a:p>
          <a:r>
            <a:rPr lang="sr-Latn-ME" sz="1400" dirty="0" smtClean="0"/>
            <a:t>Čl 6 (2)</a:t>
          </a:r>
          <a:endParaRPr lang="en-US" sz="1400" dirty="0"/>
        </a:p>
      </dgm:t>
    </dgm:pt>
    <dgm:pt modelId="{7C98A6E4-FCEA-473D-97C6-0D66276BE418}" type="parTrans" cxnId="{83EC0A13-EEEB-434F-A720-8E03E83B10E0}">
      <dgm:prSet/>
      <dgm:spPr/>
      <dgm:t>
        <a:bodyPr/>
        <a:lstStyle/>
        <a:p>
          <a:endParaRPr lang="en-US"/>
        </a:p>
      </dgm:t>
    </dgm:pt>
    <dgm:pt modelId="{9317CED4-9B0F-435D-9EAF-3607270DDDDE}" type="sibTrans" cxnId="{83EC0A13-EEEB-434F-A720-8E03E83B10E0}">
      <dgm:prSet/>
      <dgm:spPr/>
      <dgm:t>
        <a:bodyPr/>
        <a:lstStyle/>
        <a:p>
          <a:endParaRPr lang="en-US"/>
        </a:p>
      </dgm:t>
    </dgm:pt>
    <dgm:pt modelId="{CD6B95BA-866D-4F27-9534-FD5DBEF5BD2C}">
      <dgm:prSet custT="1"/>
      <dgm:spPr/>
      <dgm:t>
        <a:bodyPr/>
        <a:lstStyle/>
        <a:p>
          <a:r>
            <a:rPr lang="sr-Latn-ME" sz="1600" dirty="0" smtClean="0">
              <a:solidFill>
                <a:schemeClr val="tx1"/>
              </a:solidFill>
            </a:rPr>
            <a:t>Osnovna </a:t>
          </a:r>
          <a:r>
            <a:rPr lang="sr-Latn-ME" sz="1600" b="1" dirty="0" smtClean="0">
              <a:solidFill>
                <a:schemeClr val="tx1"/>
              </a:solidFill>
            </a:rPr>
            <a:t>prava </a:t>
          </a:r>
          <a:r>
            <a:rPr lang="sr-Latn-ME" sz="1600" dirty="0" smtClean="0">
              <a:solidFill>
                <a:schemeClr val="tx1"/>
              </a:solidFill>
            </a:rPr>
            <a:t>koja se garantuju </a:t>
          </a:r>
          <a:r>
            <a:rPr lang="sr-Latn-ME" sz="1600" b="1" dirty="0" smtClean="0">
              <a:solidFill>
                <a:schemeClr val="tx1"/>
              </a:solidFill>
            </a:rPr>
            <a:t>EKLJP </a:t>
          </a:r>
          <a:r>
            <a:rPr lang="sr-Latn-ME" sz="1600" dirty="0" smtClean="0">
              <a:solidFill>
                <a:schemeClr val="tx1"/>
              </a:solidFill>
            </a:rPr>
            <a:t>i koja proističu iz </a:t>
          </a:r>
          <a:r>
            <a:rPr lang="sr-Latn-ME" sz="1600" b="1" dirty="0" smtClean="0">
              <a:solidFill>
                <a:schemeClr val="tx1"/>
              </a:solidFill>
            </a:rPr>
            <a:t>zajedničkih ustavnih tradicija </a:t>
          </a:r>
          <a:r>
            <a:rPr lang="sr-Latn-ME" sz="1600" dirty="0" smtClean="0">
              <a:solidFill>
                <a:schemeClr val="tx1"/>
              </a:solidFill>
            </a:rPr>
            <a:t>država članica čine kao </a:t>
          </a:r>
          <a:r>
            <a:rPr lang="sr-Latn-ME" sz="1600" b="1" dirty="0" smtClean="0">
              <a:solidFill>
                <a:schemeClr val="tx1"/>
              </a:solidFill>
            </a:rPr>
            <a:t>OPŠTI PRINCIPI, sastavni dio UNIJE </a:t>
          </a:r>
          <a:endParaRPr lang="en-US" sz="1600" b="1" dirty="0">
            <a:solidFill>
              <a:schemeClr val="tx1"/>
            </a:solidFill>
          </a:endParaRPr>
        </a:p>
      </dgm:t>
    </dgm:pt>
    <dgm:pt modelId="{720D488F-47A7-4BB9-B77D-1D45B3967664}" type="parTrans" cxnId="{9E648982-17A1-449E-86FE-563852A353DB}">
      <dgm:prSet/>
      <dgm:spPr/>
      <dgm:t>
        <a:bodyPr/>
        <a:lstStyle/>
        <a:p>
          <a:endParaRPr lang="en-US"/>
        </a:p>
      </dgm:t>
    </dgm:pt>
    <dgm:pt modelId="{65E27E51-B93C-4E02-B49D-4918714AFE3E}" type="sibTrans" cxnId="{9E648982-17A1-449E-86FE-563852A353DB}">
      <dgm:prSet/>
      <dgm:spPr/>
      <dgm:t>
        <a:bodyPr/>
        <a:lstStyle/>
        <a:p>
          <a:endParaRPr lang="en-US"/>
        </a:p>
      </dgm:t>
    </dgm:pt>
    <dgm:pt modelId="{592091CD-DAD6-46F8-A30D-1ED63E94039A}" type="pres">
      <dgm:prSet presAssocID="{94155B4D-5222-4D42-80C8-23030C99F923}" presName="linear" presStyleCnt="0">
        <dgm:presLayoutVars>
          <dgm:animLvl val="lvl"/>
          <dgm:resizeHandles val="exact"/>
        </dgm:presLayoutVars>
      </dgm:prSet>
      <dgm:spPr/>
      <dgm:t>
        <a:bodyPr/>
        <a:lstStyle/>
        <a:p>
          <a:endParaRPr lang="en-US"/>
        </a:p>
      </dgm:t>
    </dgm:pt>
    <dgm:pt modelId="{69268A4E-8D22-4769-93BD-B3F2B51A28D9}" type="pres">
      <dgm:prSet presAssocID="{79967B66-51AC-4B34-9A74-B08004CE3C50}" presName="parentText" presStyleLbl="node1" presStyleIdx="0" presStyleCnt="3" custLinFactNeighborX="641" custLinFactNeighborY="40904">
        <dgm:presLayoutVars>
          <dgm:chMax val="0"/>
          <dgm:bulletEnabled val="1"/>
        </dgm:presLayoutVars>
      </dgm:prSet>
      <dgm:spPr/>
      <dgm:t>
        <a:bodyPr/>
        <a:lstStyle/>
        <a:p>
          <a:endParaRPr lang="en-US"/>
        </a:p>
      </dgm:t>
    </dgm:pt>
    <dgm:pt modelId="{CD8ED6DB-9593-4340-8C12-E7E90E45252A}" type="pres">
      <dgm:prSet presAssocID="{79967B66-51AC-4B34-9A74-B08004CE3C50}" presName="childText" presStyleLbl="revTx" presStyleIdx="0" presStyleCnt="2" custLinFactNeighborY="42297">
        <dgm:presLayoutVars>
          <dgm:bulletEnabled val="1"/>
        </dgm:presLayoutVars>
      </dgm:prSet>
      <dgm:spPr/>
      <dgm:t>
        <a:bodyPr/>
        <a:lstStyle/>
        <a:p>
          <a:endParaRPr lang="en-US"/>
        </a:p>
      </dgm:t>
    </dgm:pt>
    <dgm:pt modelId="{DECEF23E-E76D-4DE2-B8DA-DCBAD19D23E8}" type="pres">
      <dgm:prSet presAssocID="{1B1A0E72-4104-4BD8-9982-A77EB6F86AAA}" presName="parentText" presStyleLbl="node1" presStyleIdx="1" presStyleCnt="3" custLinFactNeighborY="-3586">
        <dgm:presLayoutVars>
          <dgm:chMax val="0"/>
          <dgm:bulletEnabled val="1"/>
        </dgm:presLayoutVars>
      </dgm:prSet>
      <dgm:spPr/>
      <dgm:t>
        <a:bodyPr/>
        <a:lstStyle/>
        <a:p>
          <a:endParaRPr lang="en-US"/>
        </a:p>
      </dgm:t>
    </dgm:pt>
    <dgm:pt modelId="{A3E35DB1-054A-4268-94CB-F253A466F2AE}" type="pres">
      <dgm:prSet presAssocID="{1B1A0E72-4104-4BD8-9982-A77EB6F86AAA}" presName="childText" presStyleLbl="revTx" presStyleIdx="1" presStyleCnt="2">
        <dgm:presLayoutVars>
          <dgm:bulletEnabled val="1"/>
        </dgm:presLayoutVars>
      </dgm:prSet>
      <dgm:spPr/>
      <dgm:t>
        <a:bodyPr/>
        <a:lstStyle/>
        <a:p>
          <a:endParaRPr lang="en-US"/>
        </a:p>
      </dgm:t>
    </dgm:pt>
    <dgm:pt modelId="{D12BF4F1-D4C5-4EAE-83F8-17F83DFA6124}" type="pres">
      <dgm:prSet presAssocID="{CD6B95BA-866D-4F27-9534-FD5DBEF5BD2C}" presName="parentText" presStyleLbl="node1" presStyleIdx="2" presStyleCnt="3" custLinFactNeighborY="-40317">
        <dgm:presLayoutVars>
          <dgm:chMax val="0"/>
          <dgm:bulletEnabled val="1"/>
        </dgm:presLayoutVars>
      </dgm:prSet>
      <dgm:spPr/>
      <dgm:t>
        <a:bodyPr/>
        <a:lstStyle/>
        <a:p>
          <a:endParaRPr lang="en-US"/>
        </a:p>
      </dgm:t>
    </dgm:pt>
  </dgm:ptLst>
  <dgm:cxnLst>
    <dgm:cxn modelId="{9E648982-17A1-449E-86FE-563852A353DB}" srcId="{94155B4D-5222-4D42-80C8-23030C99F923}" destId="{CD6B95BA-866D-4F27-9534-FD5DBEF5BD2C}" srcOrd="2" destOrd="0" parTransId="{720D488F-47A7-4BB9-B77D-1D45B3967664}" sibTransId="{65E27E51-B93C-4E02-B49D-4918714AFE3E}"/>
    <dgm:cxn modelId="{8B97877F-09A3-4B08-B6F2-F51ADFA3FDED}" type="presOf" srcId="{94155B4D-5222-4D42-80C8-23030C99F923}" destId="{592091CD-DAD6-46F8-A30D-1ED63E94039A}" srcOrd="0" destOrd="0" presId="urn:microsoft.com/office/officeart/2005/8/layout/vList2"/>
    <dgm:cxn modelId="{1D3D4447-E6E5-4796-B646-8614913C4FDB}" type="presOf" srcId="{CD6B95BA-866D-4F27-9534-FD5DBEF5BD2C}" destId="{D12BF4F1-D4C5-4EAE-83F8-17F83DFA6124}" srcOrd="0" destOrd="0" presId="urn:microsoft.com/office/officeart/2005/8/layout/vList2"/>
    <dgm:cxn modelId="{26710428-B15E-44CF-8B3F-F03140148D39}" type="presOf" srcId="{79967B66-51AC-4B34-9A74-B08004CE3C50}" destId="{69268A4E-8D22-4769-93BD-B3F2B51A28D9}" srcOrd="0" destOrd="0" presId="urn:microsoft.com/office/officeart/2005/8/layout/vList2"/>
    <dgm:cxn modelId="{D77BCB1F-16E3-47FB-9EA5-986184301123}" srcId="{94155B4D-5222-4D42-80C8-23030C99F923}" destId="{1B1A0E72-4104-4BD8-9982-A77EB6F86AAA}" srcOrd="1" destOrd="0" parTransId="{12811810-9E30-4801-868A-14A21195DE31}" sibTransId="{5BC22755-BBE3-4A2D-9AC0-DAA2944191A5}"/>
    <dgm:cxn modelId="{C9B666D8-A9CE-4A16-920C-9445813CF5F5}" type="presOf" srcId="{6A81D188-26F4-4CEA-BFC3-C7740808032A}" destId="{CD8ED6DB-9593-4340-8C12-E7E90E45252A}" srcOrd="0" destOrd="0" presId="urn:microsoft.com/office/officeart/2005/8/layout/vList2"/>
    <dgm:cxn modelId="{7061F694-3BAC-4092-B388-9E1BD2D86F5F}" type="presOf" srcId="{1B1A0E72-4104-4BD8-9982-A77EB6F86AAA}" destId="{DECEF23E-E76D-4DE2-B8DA-DCBAD19D23E8}" srcOrd="0" destOrd="0" presId="urn:microsoft.com/office/officeart/2005/8/layout/vList2"/>
    <dgm:cxn modelId="{83EC0A13-EEEB-434F-A720-8E03E83B10E0}" srcId="{1B1A0E72-4104-4BD8-9982-A77EB6F86AAA}" destId="{792F79EF-A0F8-4728-BD85-13640E336DDF}" srcOrd="0" destOrd="0" parTransId="{7C98A6E4-FCEA-473D-97C6-0D66276BE418}" sibTransId="{9317CED4-9B0F-435D-9EAF-3607270DDDDE}"/>
    <dgm:cxn modelId="{9B92A0DF-DF23-486B-90A0-B184373081D3}" srcId="{79967B66-51AC-4B34-9A74-B08004CE3C50}" destId="{6A81D188-26F4-4CEA-BFC3-C7740808032A}" srcOrd="0" destOrd="0" parTransId="{63D87B6D-530C-48A3-9E70-B239E0127A87}" sibTransId="{87D88498-7278-4A00-8692-C981EF332AAF}"/>
    <dgm:cxn modelId="{60498139-8E13-48B4-A526-EA1F31580B17}" srcId="{94155B4D-5222-4D42-80C8-23030C99F923}" destId="{79967B66-51AC-4B34-9A74-B08004CE3C50}" srcOrd="0" destOrd="0" parTransId="{1FBF8A63-DD72-4E43-9B1B-EE1F1F1C5CF0}" sibTransId="{15D77769-BC1F-465B-83F8-071C66629437}"/>
    <dgm:cxn modelId="{BB336422-2594-4600-8764-B3788EEA789E}" type="presOf" srcId="{792F79EF-A0F8-4728-BD85-13640E336DDF}" destId="{A3E35DB1-054A-4268-94CB-F253A466F2AE}" srcOrd="0" destOrd="0" presId="urn:microsoft.com/office/officeart/2005/8/layout/vList2"/>
    <dgm:cxn modelId="{18A9B232-7E33-486A-BEDA-2269D0C43F1E}" type="presParOf" srcId="{592091CD-DAD6-46F8-A30D-1ED63E94039A}" destId="{69268A4E-8D22-4769-93BD-B3F2B51A28D9}" srcOrd="0" destOrd="0" presId="urn:microsoft.com/office/officeart/2005/8/layout/vList2"/>
    <dgm:cxn modelId="{30D66552-0AFF-41D0-937E-D3408E924D23}" type="presParOf" srcId="{592091CD-DAD6-46F8-A30D-1ED63E94039A}" destId="{CD8ED6DB-9593-4340-8C12-E7E90E45252A}" srcOrd="1" destOrd="0" presId="urn:microsoft.com/office/officeart/2005/8/layout/vList2"/>
    <dgm:cxn modelId="{B1BC37C7-9F9D-473F-979C-9CAE93DBF47C}" type="presParOf" srcId="{592091CD-DAD6-46F8-A30D-1ED63E94039A}" destId="{DECEF23E-E76D-4DE2-B8DA-DCBAD19D23E8}" srcOrd="2" destOrd="0" presId="urn:microsoft.com/office/officeart/2005/8/layout/vList2"/>
    <dgm:cxn modelId="{E5176D5E-1DF8-4B3C-B6CB-D04641F77752}" type="presParOf" srcId="{592091CD-DAD6-46F8-A30D-1ED63E94039A}" destId="{A3E35DB1-054A-4268-94CB-F253A466F2AE}" srcOrd="3" destOrd="0" presId="urn:microsoft.com/office/officeart/2005/8/layout/vList2"/>
    <dgm:cxn modelId="{9217516D-11E7-4073-A0CD-18CDD2F641D8}" type="presParOf" srcId="{592091CD-DAD6-46F8-A30D-1ED63E94039A}" destId="{D12BF4F1-D4C5-4EAE-83F8-17F83DFA61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712D38-5205-4E1F-B798-9E03AD52AF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EC4E96-FA61-4C4D-BAED-B3D8FA9C3A73}">
      <dgm:prSet phldrT="[Text]" custT="1"/>
      <dgm:spPr/>
      <dgm:t>
        <a:bodyPr/>
        <a:lstStyle/>
        <a:p>
          <a:r>
            <a:rPr lang="sr-Latn-ME" sz="1600" noProof="0" dirty="0" smtClean="0">
              <a:solidFill>
                <a:schemeClr val="tx1"/>
              </a:solidFill>
              <a:latin typeface="+mn-lt"/>
            </a:rPr>
            <a:t>Povelja kao primarni zakon EU Povelja je aneks Lisabonskog ugovora i upućuje na to čl. 6 Ugovor o </a:t>
          </a:r>
          <a:r>
            <a:rPr lang="sr-Latn-ME" sz="1600" noProof="0" dirty="0" smtClean="0">
              <a:solidFill>
                <a:schemeClr val="tx1"/>
              </a:solidFill>
              <a:latin typeface="+mn-lt"/>
            </a:rPr>
            <a:t>EU. </a:t>
          </a:r>
          <a:endParaRPr lang="sr-Latn-ME" sz="1600" noProof="0" dirty="0" smtClean="0">
            <a:solidFill>
              <a:schemeClr val="tx1"/>
            </a:solidFill>
            <a:latin typeface="+mn-lt"/>
          </a:endParaRPr>
        </a:p>
        <a:p>
          <a:r>
            <a:rPr lang="sr-Latn-ME" sz="1600" noProof="0" dirty="0" smtClean="0">
              <a:solidFill>
                <a:schemeClr val="tx1"/>
              </a:solidFill>
              <a:latin typeface="+mn-lt"/>
            </a:rPr>
            <a:t>Stupanjem na snagu Lisabonskog ugovora, Povelja je postala primarni izvor prava </a:t>
          </a:r>
          <a:r>
            <a:rPr lang="sr-Latn-ME" sz="1600" noProof="0" dirty="0" smtClean="0">
              <a:solidFill>
                <a:schemeClr val="tx1"/>
              </a:solidFill>
              <a:latin typeface="+mn-lt"/>
            </a:rPr>
            <a:t>EU.</a:t>
          </a:r>
          <a:endParaRPr lang="sr-Latn-ME" sz="1600" noProof="0" dirty="0" smtClean="0">
            <a:solidFill>
              <a:schemeClr val="tx1"/>
            </a:solidFill>
            <a:latin typeface="+mn-lt"/>
          </a:endParaRPr>
        </a:p>
        <a:p>
          <a:r>
            <a:rPr lang="sr-Latn-ME" sz="1600" noProof="0" dirty="0" smtClean="0">
              <a:solidFill>
                <a:schemeClr val="tx1"/>
              </a:solidFill>
              <a:latin typeface="+mn-lt"/>
            </a:rPr>
            <a:t>Povelja je pravno obavezujuća za organe EU i države članice u primeni prava </a:t>
          </a:r>
          <a:r>
            <a:rPr lang="sr-Latn-ME" sz="1600" noProof="0" dirty="0" smtClean="0">
              <a:solidFill>
                <a:schemeClr val="tx1"/>
              </a:solidFill>
              <a:latin typeface="+mn-lt"/>
            </a:rPr>
            <a:t>EU. </a:t>
          </a:r>
          <a:endParaRPr lang="sr-Latn-ME" sz="1600" noProof="0" dirty="0" smtClean="0">
            <a:solidFill>
              <a:schemeClr val="tx1"/>
            </a:solidFill>
            <a:latin typeface="+mn-lt"/>
          </a:endParaRPr>
        </a:p>
        <a:p>
          <a:r>
            <a:rPr lang="sr-Latn-ME" sz="1600" noProof="0" dirty="0" smtClean="0">
              <a:solidFill>
                <a:schemeClr val="tx1"/>
              </a:solidFill>
              <a:latin typeface="+mn-lt"/>
            </a:rPr>
            <a:t>Na zahtjev Parlamenta, Saveta i Komisija i države članice,  Evropski sud pravda (ESP) odlučuje kao o prethodnom pitanju, a ne po individualnim žalbenim podnescima.</a:t>
          </a:r>
          <a:endParaRPr lang="sr-Latn-ME" sz="1600" b="0" noProof="0" dirty="0">
            <a:solidFill>
              <a:schemeClr val="tx1"/>
            </a:solidFill>
            <a:latin typeface="+mn-lt"/>
            <a:cs typeface="Arial" panose="020B0604020202020204" pitchFamily="34" charset="0"/>
          </a:endParaRPr>
        </a:p>
      </dgm:t>
    </dgm:pt>
    <dgm:pt modelId="{4072D975-6CA5-4023-AC48-E3D07599B007}" type="parTrans" cxnId="{414E1AF3-90E2-40EF-A906-C7A41C54C77A}">
      <dgm:prSet/>
      <dgm:spPr/>
      <dgm:t>
        <a:bodyPr/>
        <a:lstStyle/>
        <a:p>
          <a:endParaRPr lang="en-US"/>
        </a:p>
      </dgm:t>
    </dgm:pt>
    <dgm:pt modelId="{1E4AEF1B-C026-4FB3-91F0-C5042E18A21F}" type="sibTrans" cxnId="{414E1AF3-90E2-40EF-A906-C7A41C54C77A}">
      <dgm:prSet/>
      <dgm:spPr/>
      <dgm:t>
        <a:bodyPr/>
        <a:lstStyle/>
        <a:p>
          <a:endParaRPr lang="en-US"/>
        </a:p>
      </dgm:t>
    </dgm:pt>
    <dgm:pt modelId="{F772338E-638D-4F1C-A47B-F655D65BD6C1}">
      <dgm:prSet phldrT="[Text]" custT="1"/>
      <dgm:spPr/>
      <dgm:t>
        <a:bodyPr/>
        <a:lstStyle/>
        <a:p>
          <a:endParaRPr lang="sr-Latn-ME" sz="1600" b="1" noProof="0" dirty="0" smtClean="0">
            <a:solidFill>
              <a:schemeClr val="tx1"/>
            </a:solidFill>
            <a:latin typeface="+mn-lt"/>
          </a:endParaRPr>
        </a:p>
        <a:p>
          <a:endParaRPr lang="sr-Latn-ME" sz="1600" b="1" noProof="0" dirty="0" smtClean="0">
            <a:solidFill>
              <a:schemeClr val="tx1"/>
            </a:solidFill>
            <a:latin typeface="+mn-lt"/>
          </a:endParaRPr>
        </a:p>
        <a:p>
          <a:r>
            <a:rPr lang="sr-Latn-ME" sz="1600" b="1" noProof="0" dirty="0" smtClean="0">
              <a:solidFill>
                <a:schemeClr val="tx1"/>
              </a:solidFill>
              <a:latin typeface="+mn-lt"/>
            </a:rPr>
            <a:t>Povelja ne može biti osnov za EU da donosi nove propise!  </a:t>
          </a:r>
        </a:p>
        <a:p>
          <a:r>
            <a:rPr lang="sr-Latn-ME" sz="1600" noProof="0" dirty="0" smtClean="0">
              <a:solidFill>
                <a:schemeClr val="tx1"/>
              </a:solidFill>
              <a:latin typeface="+mn-lt"/>
            </a:rPr>
            <a:t>... Neka prava iz Povelje iz oblasti u kojima EU ima male nadležnosti u praksi može dovesti do toga da se državama članicama olakša opravdanje mjera koje predstavljaju ograničenje četiri slobode EU...</a:t>
          </a:r>
        </a:p>
        <a:p>
          <a:r>
            <a:rPr lang="sr-Latn-ME" sz="1600" b="0" noProof="0" dirty="0" smtClean="0">
              <a:solidFill>
                <a:schemeClr val="tx1"/>
              </a:solidFill>
              <a:latin typeface="+mn-lt"/>
              <a:cs typeface="Arial" panose="020B0604020202020204" pitchFamily="34" charset="0"/>
            </a:rPr>
            <a:t>Posljedica ovog je ograničenje:</a:t>
          </a:r>
        </a:p>
        <a:p>
          <a:r>
            <a:rPr lang="sr-Latn-ME" sz="1600" b="0" noProof="0" dirty="0" smtClean="0">
              <a:solidFill>
                <a:schemeClr val="tx1"/>
              </a:solidFill>
              <a:latin typeface="+mn-lt"/>
              <a:cs typeface="Arial" panose="020B0604020202020204" pitchFamily="34" charset="0"/>
            </a:rPr>
            <a:t>-  ESP se eksplicitno oduzima mogućnost da koristi </a:t>
          </a:r>
          <a:r>
            <a:rPr lang="sr-Latn-ME" sz="1600" b="1" noProof="0" dirty="0" smtClean="0">
              <a:solidFill>
                <a:schemeClr val="tx1"/>
              </a:solidFill>
              <a:latin typeface="+mn-lt"/>
              <a:cs typeface="Arial" panose="020B0604020202020204" pitchFamily="34" charset="0"/>
            </a:rPr>
            <a:t>izvedenu</a:t>
          </a:r>
          <a:r>
            <a:rPr lang="sr-Latn-ME" sz="1600" b="0" noProof="0" dirty="0" smtClean="0">
              <a:solidFill>
                <a:schemeClr val="tx1"/>
              </a:solidFill>
              <a:latin typeface="+mn-lt"/>
              <a:cs typeface="Arial" panose="020B0604020202020204" pitchFamily="34" charset="0"/>
            </a:rPr>
            <a:t> nadležnost (implied powers) (prema striktnom tumačenju da bi institucija Unije (SUD) bio nadležna potrebno je da njena nadležnost za donošenje akata u datoj oblasti bude izričito predviđena ugovorima o osnivanju). </a:t>
          </a:r>
        </a:p>
        <a:p>
          <a:r>
            <a:rPr lang="sr-Latn-ME" sz="1600" b="0" noProof="0" dirty="0" smtClean="0">
              <a:solidFill>
                <a:schemeClr val="tx1"/>
              </a:solidFill>
              <a:latin typeface="+mn-lt"/>
              <a:cs typeface="Arial" panose="020B0604020202020204" pitchFamily="34" charset="0"/>
            </a:rPr>
            <a:t>- U predmetu </a:t>
          </a:r>
          <a:r>
            <a:rPr lang="sr-Latn-ME" sz="1600" b="1" i="1" noProof="0" dirty="0" smtClean="0">
              <a:solidFill>
                <a:schemeClr val="tx1"/>
              </a:solidFill>
              <a:latin typeface="+mn-lt"/>
              <a:cs typeface="Arial" panose="020B0604020202020204" pitchFamily="34" charset="0"/>
            </a:rPr>
            <a:t>FEDEŠAL</a:t>
          </a:r>
          <a:r>
            <a:rPr lang="sr-Latn-ME" sz="1600" b="0" noProof="0" dirty="0" smtClean="0">
              <a:solidFill>
                <a:schemeClr val="tx1"/>
              </a:solidFill>
              <a:latin typeface="+mn-lt"/>
              <a:cs typeface="Arial" panose="020B0604020202020204" pitchFamily="34" charset="0"/>
            </a:rPr>
            <a:t>, SUD je prihvatio šire shvatanje po kome nadležnost ne mora biti utvrđena ugovorima, ona može </a:t>
          </a:r>
          <a:r>
            <a:rPr lang="sr-Latn-ME" sz="1600" b="1" noProof="0" dirty="0" smtClean="0">
              <a:solidFill>
                <a:schemeClr val="tx1"/>
              </a:solidFill>
              <a:latin typeface="+mn-lt"/>
              <a:cs typeface="Arial" panose="020B0604020202020204" pitchFamily="34" charset="0"/>
            </a:rPr>
            <a:t>prećutno proisticati </a:t>
          </a:r>
          <a:r>
            <a:rPr lang="sr-Latn-ME" sz="1600" b="0" noProof="0" dirty="0" smtClean="0">
              <a:solidFill>
                <a:schemeClr val="tx1"/>
              </a:solidFill>
              <a:latin typeface="+mn-lt"/>
              <a:cs typeface="Arial" panose="020B0604020202020204" pitchFamily="34" charset="0"/>
            </a:rPr>
            <a:t>iz odredaba Ugovora iako izričito nije predviđena.</a:t>
          </a:r>
        </a:p>
        <a:p>
          <a:r>
            <a:rPr lang="sr-Latn-ME" sz="1600" b="0" noProof="0" dirty="0" smtClean="0">
              <a:solidFill>
                <a:schemeClr val="tx1"/>
              </a:solidFill>
              <a:latin typeface="+mn-lt"/>
              <a:cs typeface="Arial" panose="020B0604020202020204" pitchFamily="34" charset="0"/>
            </a:rPr>
            <a:t>- ESP nema nadležnost da preispituje sve odredbe nacionalnih zakonodavstava u vezi sa Poveljom... mogućnost preipitivanja MJERE Unije ili države članice uslovljena je standardom po kome ta mjera mora  biti iz </a:t>
          </a:r>
          <a:r>
            <a:rPr lang="sr-Latn-ME" sz="1600" b="1" noProof="0" dirty="0" smtClean="0">
              <a:solidFill>
                <a:schemeClr val="tx1"/>
              </a:solidFill>
              <a:latin typeface="+mn-lt"/>
              <a:cs typeface="Arial" panose="020B0604020202020204" pitchFamily="34" charset="0"/>
            </a:rPr>
            <a:t>OKVIRA PRAVA UNIJE.</a:t>
          </a:r>
        </a:p>
        <a:p>
          <a:endParaRPr lang="sr-Latn-ME" sz="1600" b="0" noProof="0" dirty="0" smtClean="0">
            <a:solidFill>
              <a:schemeClr val="tx1"/>
            </a:solidFill>
            <a:latin typeface="+mn-lt"/>
            <a:cs typeface="Arial" panose="020B0604020202020204" pitchFamily="34" charset="0"/>
          </a:endParaRPr>
        </a:p>
        <a:p>
          <a:endParaRPr lang="sr-Latn-ME" sz="1600" b="0" noProof="0" dirty="0" smtClean="0">
            <a:solidFill>
              <a:schemeClr val="tx1"/>
            </a:solidFill>
            <a:latin typeface="+mn-lt"/>
            <a:cs typeface="Arial" panose="020B0604020202020204" pitchFamily="34" charset="0"/>
          </a:endParaRPr>
        </a:p>
        <a:p>
          <a:endParaRPr lang="sr-Latn-ME" sz="1600" b="0" noProof="0" dirty="0">
            <a:solidFill>
              <a:schemeClr val="tx1"/>
            </a:solidFill>
            <a:latin typeface="+mn-lt"/>
            <a:cs typeface="Arial" panose="020B0604020202020204" pitchFamily="34" charset="0"/>
          </a:endParaRPr>
        </a:p>
      </dgm:t>
    </dgm:pt>
    <dgm:pt modelId="{06810716-00C6-491E-AF57-2AD1D317DDED}" type="parTrans" cxnId="{EFAE4EA6-7BFD-4F47-9E78-3EBF78B5C904}">
      <dgm:prSet/>
      <dgm:spPr/>
      <dgm:t>
        <a:bodyPr/>
        <a:lstStyle/>
        <a:p>
          <a:endParaRPr lang="en-US"/>
        </a:p>
      </dgm:t>
    </dgm:pt>
    <dgm:pt modelId="{4171653A-FE38-41E8-8A82-E4C982D17EE0}" type="sibTrans" cxnId="{EFAE4EA6-7BFD-4F47-9E78-3EBF78B5C904}">
      <dgm:prSet/>
      <dgm:spPr/>
      <dgm:t>
        <a:bodyPr/>
        <a:lstStyle/>
        <a:p>
          <a:endParaRPr lang="en-US"/>
        </a:p>
      </dgm:t>
    </dgm:pt>
    <dgm:pt modelId="{FD821606-32A7-4639-BA39-9C5E4ECC8394}" type="pres">
      <dgm:prSet presAssocID="{67712D38-5205-4E1F-B798-9E03AD52AF94}" presName="linear" presStyleCnt="0">
        <dgm:presLayoutVars>
          <dgm:dir/>
          <dgm:animLvl val="lvl"/>
          <dgm:resizeHandles val="exact"/>
        </dgm:presLayoutVars>
      </dgm:prSet>
      <dgm:spPr/>
      <dgm:t>
        <a:bodyPr/>
        <a:lstStyle/>
        <a:p>
          <a:endParaRPr lang="en-US"/>
        </a:p>
      </dgm:t>
    </dgm:pt>
    <dgm:pt modelId="{90182FA5-6090-431E-A242-70F90E79753C}" type="pres">
      <dgm:prSet presAssocID="{52EC4E96-FA61-4C4D-BAED-B3D8FA9C3A73}" presName="parentLin" presStyleCnt="0"/>
      <dgm:spPr/>
    </dgm:pt>
    <dgm:pt modelId="{FDBCD6A4-1882-4922-B026-05A4C4A99CE7}" type="pres">
      <dgm:prSet presAssocID="{52EC4E96-FA61-4C4D-BAED-B3D8FA9C3A73}" presName="parentLeftMargin" presStyleLbl="node1" presStyleIdx="0" presStyleCnt="2"/>
      <dgm:spPr/>
      <dgm:t>
        <a:bodyPr/>
        <a:lstStyle/>
        <a:p>
          <a:endParaRPr lang="en-US"/>
        </a:p>
      </dgm:t>
    </dgm:pt>
    <dgm:pt modelId="{E49038F2-1C76-42B0-9465-14A1EEEE1639}" type="pres">
      <dgm:prSet presAssocID="{52EC4E96-FA61-4C4D-BAED-B3D8FA9C3A73}" presName="parentText" presStyleLbl="node1" presStyleIdx="0" presStyleCnt="2" custScaleX="140244" custScaleY="101493" custLinFactNeighborX="-13803" custLinFactNeighborY="-3608">
        <dgm:presLayoutVars>
          <dgm:chMax val="0"/>
          <dgm:bulletEnabled val="1"/>
        </dgm:presLayoutVars>
      </dgm:prSet>
      <dgm:spPr/>
      <dgm:t>
        <a:bodyPr/>
        <a:lstStyle/>
        <a:p>
          <a:endParaRPr lang="en-US"/>
        </a:p>
      </dgm:t>
    </dgm:pt>
    <dgm:pt modelId="{1107DC56-BCF8-4375-B2DD-D6851E48D9D3}" type="pres">
      <dgm:prSet presAssocID="{52EC4E96-FA61-4C4D-BAED-B3D8FA9C3A73}" presName="negativeSpace" presStyleCnt="0"/>
      <dgm:spPr/>
    </dgm:pt>
    <dgm:pt modelId="{A9D25953-B71B-47C9-B190-A2AD4B52819D}" type="pres">
      <dgm:prSet presAssocID="{52EC4E96-FA61-4C4D-BAED-B3D8FA9C3A73}" presName="childText" presStyleLbl="conFgAcc1" presStyleIdx="0" presStyleCnt="2">
        <dgm:presLayoutVars>
          <dgm:bulletEnabled val="1"/>
        </dgm:presLayoutVars>
      </dgm:prSet>
      <dgm:spPr/>
    </dgm:pt>
    <dgm:pt modelId="{FFE12F8C-5F56-456A-80AF-04DA3F40823C}" type="pres">
      <dgm:prSet presAssocID="{1E4AEF1B-C026-4FB3-91F0-C5042E18A21F}" presName="spaceBetweenRectangles" presStyleCnt="0"/>
      <dgm:spPr/>
    </dgm:pt>
    <dgm:pt modelId="{3D04C7E5-5DBD-4FD3-9C4C-1BD5025CD8F1}" type="pres">
      <dgm:prSet presAssocID="{F772338E-638D-4F1C-A47B-F655D65BD6C1}" presName="parentLin" presStyleCnt="0"/>
      <dgm:spPr/>
    </dgm:pt>
    <dgm:pt modelId="{45E63E66-DBBF-4835-8FE0-B04F0C4F39B3}" type="pres">
      <dgm:prSet presAssocID="{F772338E-638D-4F1C-A47B-F655D65BD6C1}" presName="parentLeftMargin" presStyleLbl="node1" presStyleIdx="0" presStyleCnt="2"/>
      <dgm:spPr/>
      <dgm:t>
        <a:bodyPr/>
        <a:lstStyle/>
        <a:p>
          <a:endParaRPr lang="en-US"/>
        </a:p>
      </dgm:t>
    </dgm:pt>
    <dgm:pt modelId="{5C9DC00A-1CA1-4558-8F67-17CF3F91C9AA}" type="pres">
      <dgm:prSet presAssocID="{F772338E-638D-4F1C-A47B-F655D65BD6C1}" presName="parentText" presStyleLbl="node1" presStyleIdx="1" presStyleCnt="2" custScaleX="241208" custScaleY="133858" custLinFactNeighborX="12268" custLinFactNeighborY="-8331">
        <dgm:presLayoutVars>
          <dgm:chMax val="0"/>
          <dgm:bulletEnabled val="1"/>
        </dgm:presLayoutVars>
      </dgm:prSet>
      <dgm:spPr/>
      <dgm:t>
        <a:bodyPr/>
        <a:lstStyle/>
        <a:p>
          <a:endParaRPr lang="en-US"/>
        </a:p>
      </dgm:t>
    </dgm:pt>
    <dgm:pt modelId="{86B60D40-01C0-45C3-94AF-22B842489EB7}" type="pres">
      <dgm:prSet presAssocID="{F772338E-638D-4F1C-A47B-F655D65BD6C1}" presName="negativeSpace" presStyleCnt="0"/>
      <dgm:spPr/>
    </dgm:pt>
    <dgm:pt modelId="{A9CE4F43-B166-4B2B-B656-C93299C2902E}" type="pres">
      <dgm:prSet presAssocID="{F772338E-638D-4F1C-A47B-F655D65BD6C1}" presName="childText" presStyleLbl="conFgAcc1" presStyleIdx="1" presStyleCnt="2" custLinFactNeighborY="15821">
        <dgm:presLayoutVars>
          <dgm:bulletEnabled val="1"/>
        </dgm:presLayoutVars>
      </dgm:prSet>
      <dgm:spPr/>
    </dgm:pt>
  </dgm:ptLst>
  <dgm:cxnLst>
    <dgm:cxn modelId="{9068F6CE-83C8-4207-83CC-4BC5FA336079}" type="presOf" srcId="{F772338E-638D-4F1C-A47B-F655D65BD6C1}" destId="{45E63E66-DBBF-4835-8FE0-B04F0C4F39B3}" srcOrd="0" destOrd="0" presId="urn:microsoft.com/office/officeart/2005/8/layout/list1"/>
    <dgm:cxn modelId="{414E1AF3-90E2-40EF-A906-C7A41C54C77A}" srcId="{67712D38-5205-4E1F-B798-9E03AD52AF94}" destId="{52EC4E96-FA61-4C4D-BAED-B3D8FA9C3A73}" srcOrd="0" destOrd="0" parTransId="{4072D975-6CA5-4023-AC48-E3D07599B007}" sibTransId="{1E4AEF1B-C026-4FB3-91F0-C5042E18A21F}"/>
    <dgm:cxn modelId="{0D94E2A4-A146-42A9-8C1C-1F40D409A980}" type="presOf" srcId="{52EC4E96-FA61-4C4D-BAED-B3D8FA9C3A73}" destId="{E49038F2-1C76-42B0-9465-14A1EEEE1639}" srcOrd="1" destOrd="0" presId="urn:microsoft.com/office/officeart/2005/8/layout/list1"/>
    <dgm:cxn modelId="{FB31735D-1E2F-40A9-A007-7A2D28B31CB9}" type="presOf" srcId="{67712D38-5205-4E1F-B798-9E03AD52AF94}" destId="{FD821606-32A7-4639-BA39-9C5E4ECC8394}" srcOrd="0" destOrd="0" presId="urn:microsoft.com/office/officeart/2005/8/layout/list1"/>
    <dgm:cxn modelId="{8BD8A88D-43D7-4AD5-8AEE-062330F1A433}" type="presOf" srcId="{52EC4E96-FA61-4C4D-BAED-B3D8FA9C3A73}" destId="{FDBCD6A4-1882-4922-B026-05A4C4A99CE7}" srcOrd="0" destOrd="0" presId="urn:microsoft.com/office/officeart/2005/8/layout/list1"/>
    <dgm:cxn modelId="{397DAEA5-C32A-4823-A6B0-1E001F633104}" type="presOf" srcId="{F772338E-638D-4F1C-A47B-F655D65BD6C1}" destId="{5C9DC00A-1CA1-4558-8F67-17CF3F91C9AA}" srcOrd="1" destOrd="0" presId="urn:microsoft.com/office/officeart/2005/8/layout/list1"/>
    <dgm:cxn modelId="{EFAE4EA6-7BFD-4F47-9E78-3EBF78B5C904}" srcId="{67712D38-5205-4E1F-B798-9E03AD52AF94}" destId="{F772338E-638D-4F1C-A47B-F655D65BD6C1}" srcOrd="1" destOrd="0" parTransId="{06810716-00C6-491E-AF57-2AD1D317DDED}" sibTransId="{4171653A-FE38-41E8-8A82-E4C982D17EE0}"/>
    <dgm:cxn modelId="{FA90FAA7-1124-45D2-AEEC-715E4CFE40E7}" type="presParOf" srcId="{FD821606-32A7-4639-BA39-9C5E4ECC8394}" destId="{90182FA5-6090-431E-A242-70F90E79753C}" srcOrd="0" destOrd="0" presId="urn:microsoft.com/office/officeart/2005/8/layout/list1"/>
    <dgm:cxn modelId="{CE8A5D24-0A9E-4F46-B7EB-FEBC5E614995}" type="presParOf" srcId="{90182FA5-6090-431E-A242-70F90E79753C}" destId="{FDBCD6A4-1882-4922-B026-05A4C4A99CE7}" srcOrd="0" destOrd="0" presId="urn:microsoft.com/office/officeart/2005/8/layout/list1"/>
    <dgm:cxn modelId="{557092A0-A91E-4111-BA9C-5D48808A5A81}" type="presParOf" srcId="{90182FA5-6090-431E-A242-70F90E79753C}" destId="{E49038F2-1C76-42B0-9465-14A1EEEE1639}" srcOrd="1" destOrd="0" presId="urn:microsoft.com/office/officeart/2005/8/layout/list1"/>
    <dgm:cxn modelId="{75CAAB24-441C-4EF4-B6C0-D81EF8F8EDB4}" type="presParOf" srcId="{FD821606-32A7-4639-BA39-9C5E4ECC8394}" destId="{1107DC56-BCF8-4375-B2DD-D6851E48D9D3}" srcOrd="1" destOrd="0" presId="urn:microsoft.com/office/officeart/2005/8/layout/list1"/>
    <dgm:cxn modelId="{B0A382E5-7D78-425A-B133-379FBEDED5D8}" type="presParOf" srcId="{FD821606-32A7-4639-BA39-9C5E4ECC8394}" destId="{A9D25953-B71B-47C9-B190-A2AD4B52819D}" srcOrd="2" destOrd="0" presId="urn:microsoft.com/office/officeart/2005/8/layout/list1"/>
    <dgm:cxn modelId="{0227B66C-5AE7-43D9-B2AA-B8364EF249E7}" type="presParOf" srcId="{FD821606-32A7-4639-BA39-9C5E4ECC8394}" destId="{FFE12F8C-5F56-456A-80AF-04DA3F40823C}" srcOrd="3" destOrd="0" presId="urn:microsoft.com/office/officeart/2005/8/layout/list1"/>
    <dgm:cxn modelId="{9A2C00D0-9FC5-4853-BB89-DBEE9308128C}" type="presParOf" srcId="{FD821606-32A7-4639-BA39-9C5E4ECC8394}" destId="{3D04C7E5-5DBD-4FD3-9C4C-1BD5025CD8F1}" srcOrd="4" destOrd="0" presId="urn:microsoft.com/office/officeart/2005/8/layout/list1"/>
    <dgm:cxn modelId="{F2A4510A-EA18-4C05-B7D8-43EA05F1A5E5}" type="presParOf" srcId="{3D04C7E5-5DBD-4FD3-9C4C-1BD5025CD8F1}" destId="{45E63E66-DBBF-4835-8FE0-B04F0C4F39B3}" srcOrd="0" destOrd="0" presId="urn:microsoft.com/office/officeart/2005/8/layout/list1"/>
    <dgm:cxn modelId="{A8FEEC0B-1DEF-4476-9D11-120F94B963CC}" type="presParOf" srcId="{3D04C7E5-5DBD-4FD3-9C4C-1BD5025CD8F1}" destId="{5C9DC00A-1CA1-4558-8F67-17CF3F91C9AA}" srcOrd="1" destOrd="0" presId="urn:microsoft.com/office/officeart/2005/8/layout/list1"/>
    <dgm:cxn modelId="{17D34742-C82E-4592-9951-1EC9023386BC}" type="presParOf" srcId="{FD821606-32A7-4639-BA39-9C5E4ECC8394}" destId="{86B60D40-01C0-45C3-94AF-22B842489EB7}" srcOrd="5" destOrd="0" presId="urn:microsoft.com/office/officeart/2005/8/layout/list1"/>
    <dgm:cxn modelId="{5CDBE886-8FCB-4D28-90A7-BFE9BC9D104D}" type="presParOf" srcId="{FD821606-32A7-4639-BA39-9C5E4ECC8394}" destId="{A9CE4F43-B166-4B2B-B656-C93299C290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8AC38B-B7AF-45B3-9CAA-2062E7FC01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180AA0-AC79-4D55-BFF8-5AE7A3D1CEBB}">
      <dgm:prSet phldrT="[Text]" custT="1"/>
      <dgm:spPr/>
      <dgm:t>
        <a:bodyPr/>
        <a:lstStyle/>
        <a:p>
          <a:r>
            <a:rPr lang="sr-Latn-ME" sz="1400" noProof="0" dirty="0" smtClean="0">
              <a:solidFill>
                <a:schemeClr val="tx1"/>
              </a:solidFill>
              <a:latin typeface="+mn-lt"/>
            </a:rPr>
            <a:t>EKLJP ne obuhvata: Ekonomska, socijalna i kulturna prava, pravo na obavljanje profesije, pravo na azil.</a:t>
          </a:r>
        </a:p>
        <a:p>
          <a:r>
            <a:rPr lang="sr-Latn-ME" sz="1400" noProof="0" dirty="0" smtClean="0">
              <a:solidFill>
                <a:schemeClr val="tx1"/>
              </a:solidFill>
              <a:latin typeface="+mn-lt"/>
            </a:rPr>
            <a:t>ESLJP tretira:  ljudsko dostojanstvo, zaštita ličnog integriteta i zaštita podataka, sloboda prigovora savjesti na vojnu dužnost, sloboda bavljanja umjetnošću i naukom, princip zabrane vraćanja, </a:t>
          </a:r>
        </a:p>
        <a:p>
          <a:r>
            <a:rPr lang="sr-Latn-ME" sz="1400" noProof="0" dirty="0" smtClean="0">
              <a:solidFill>
                <a:schemeClr val="tx1"/>
              </a:solidFill>
              <a:latin typeface="+mn-lt"/>
            </a:rPr>
            <a:t>Povelji nedostaju neka prava EKLJP: sloboda kretanja, zabrana zatvora zbog dugovanja, pravo na žalbu nezavisnom organu za krivična dela</a:t>
          </a:r>
          <a:endParaRPr lang="sr-Latn-ME" sz="1400" noProof="0" dirty="0">
            <a:solidFill>
              <a:schemeClr val="tx1"/>
            </a:solidFill>
            <a:latin typeface="+mn-lt"/>
          </a:endParaRPr>
        </a:p>
      </dgm:t>
    </dgm:pt>
    <dgm:pt modelId="{B0472FCB-B336-4068-8D3E-84487842E12E}" type="parTrans" cxnId="{F1D39BC5-99C1-40CC-B5EA-258FAD4E4AE8}">
      <dgm:prSet/>
      <dgm:spPr/>
      <dgm:t>
        <a:bodyPr/>
        <a:lstStyle/>
        <a:p>
          <a:endParaRPr lang="en-US"/>
        </a:p>
      </dgm:t>
    </dgm:pt>
    <dgm:pt modelId="{AC2861E8-09CA-4D6B-83D3-EF6CA2D6213D}" type="sibTrans" cxnId="{F1D39BC5-99C1-40CC-B5EA-258FAD4E4AE8}">
      <dgm:prSet/>
      <dgm:spPr/>
      <dgm:t>
        <a:bodyPr/>
        <a:lstStyle/>
        <a:p>
          <a:endParaRPr lang="en-US"/>
        </a:p>
      </dgm:t>
    </dgm:pt>
    <dgm:pt modelId="{8E0E94A3-4503-4885-98D1-A4F2125ACDF7}">
      <dgm:prSet phldrT="[Text]"/>
      <dgm:spPr/>
      <dgm:t>
        <a:bodyPr/>
        <a:lstStyle/>
        <a:p>
          <a:endParaRPr lang="en-US" dirty="0"/>
        </a:p>
      </dgm:t>
    </dgm:pt>
    <dgm:pt modelId="{6052F466-E83C-49FE-B38F-D98DA26FE552}" type="parTrans" cxnId="{24A0ABE2-9707-4034-BBE4-EA88EF754B8F}">
      <dgm:prSet/>
      <dgm:spPr/>
      <dgm:t>
        <a:bodyPr/>
        <a:lstStyle/>
        <a:p>
          <a:endParaRPr lang="en-US"/>
        </a:p>
      </dgm:t>
    </dgm:pt>
    <dgm:pt modelId="{0440D48D-CB56-4CAE-B492-5E2826551A1D}" type="sibTrans" cxnId="{24A0ABE2-9707-4034-BBE4-EA88EF754B8F}">
      <dgm:prSet/>
      <dgm:spPr/>
      <dgm:t>
        <a:bodyPr/>
        <a:lstStyle/>
        <a:p>
          <a:endParaRPr lang="en-US"/>
        </a:p>
      </dgm:t>
    </dgm:pt>
    <dgm:pt modelId="{EABF8438-546C-4DB5-945E-FB3256110813}">
      <dgm:prSet custT="1"/>
      <dgm:spPr/>
      <dgm:t>
        <a:bodyPr/>
        <a:lstStyle/>
        <a:p>
          <a:r>
            <a:rPr lang="sr-Latn-ME" sz="1400" noProof="0" dirty="0" smtClean="0">
              <a:solidFill>
                <a:schemeClr val="tx1"/>
              </a:solidFill>
              <a:latin typeface="+mn-lt"/>
            </a:rPr>
            <a:t>Čl.52 </a:t>
          </a:r>
        </a:p>
        <a:p>
          <a:r>
            <a:rPr lang="sr-Latn-ME" sz="1400" noProof="0" dirty="0" smtClean="0">
              <a:solidFill>
                <a:schemeClr val="tx1"/>
              </a:solidFill>
              <a:latin typeface="+mn-lt"/>
            </a:rPr>
            <a:t>Prava iz Povelja se moraju razumijeti, na isti način i u mjeri u kojoj prava Evropske konvencije tumače ESLJP </a:t>
          </a:r>
        </a:p>
        <a:p>
          <a:r>
            <a:rPr lang="sr-Latn-ME" sz="1400" noProof="0" dirty="0" smtClean="0">
              <a:solidFill>
                <a:schemeClr val="tx1"/>
              </a:solidFill>
              <a:latin typeface="+mn-lt"/>
            </a:rPr>
            <a:t>ECHR -  evropski standardi osnovnih prava u pogledu građanskih i politička prava  - odgovarajuća prava iz Povelje ne smiju biti ograničena u većoj mjeri nego prava na EKLJP, nit ma koje druge kodifikacije prava (Čl. 53)</a:t>
          </a:r>
          <a:endParaRPr lang="sr-Latn-ME" sz="1400" noProof="0" dirty="0">
            <a:solidFill>
              <a:schemeClr val="tx1"/>
            </a:solidFill>
            <a:latin typeface="+mn-lt"/>
          </a:endParaRPr>
        </a:p>
      </dgm:t>
    </dgm:pt>
    <dgm:pt modelId="{F9C7FC93-0825-4702-92B8-DC5E9BEEFB2B}" type="parTrans" cxnId="{5FCCEA68-34EC-45CB-BD5C-D68025EB7E3E}">
      <dgm:prSet/>
      <dgm:spPr/>
      <dgm:t>
        <a:bodyPr/>
        <a:lstStyle/>
        <a:p>
          <a:endParaRPr lang="en-US"/>
        </a:p>
      </dgm:t>
    </dgm:pt>
    <dgm:pt modelId="{DBDAA057-AD8E-41A8-9DB4-D344045284C7}" type="sibTrans" cxnId="{5FCCEA68-34EC-45CB-BD5C-D68025EB7E3E}">
      <dgm:prSet/>
      <dgm:spPr/>
      <dgm:t>
        <a:bodyPr/>
        <a:lstStyle/>
        <a:p>
          <a:endParaRPr lang="en-US"/>
        </a:p>
      </dgm:t>
    </dgm:pt>
    <dgm:pt modelId="{3FCB64EF-0EA6-4AF6-9FA0-3A0DD1EDDB0B}">
      <dgm:prSet custT="1"/>
      <dgm:spPr/>
      <dgm:t>
        <a:bodyPr/>
        <a:lstStyle/>
        <a:p>
          <a:r>
            <a:rPr lang="sr-Latn-ME" sz="1400" noProof="0" dirty="0" smtClean="0">
              <a:solidFill>
                <a:schemeClr val="tx1"/>
              </a:solidFill>
              <a:latin typeface="+mn-lt"/>
            </a:rPr>
            <a:t>Sve države članice EU i potpisnice EKLJP moraju poštovati EKLJP, tako što nacionalna primjena zakona EU mora u skladu sa Poveljom i EKLJP</a:t>
          </a:r>
        </a:p>
        <a:p>
          <a:r>
            <a:rPr lang="sr-Latn-ME" sz="1400" noProof="0" dirty="0" smtClean="0">
              <a:solidFill>
                <a:schemeClr val="tx1"/>
              </a:solidFill>
              <a:latin typeface="+mn-lt"/>
            </a:rPr>
            <a:t>Kada EU pristupi Evropskoj konvenciji, onda i sekundarni zakon EU i sudska praksa EU moraju biti u skladu sa EKLJP</a:t>
          </a:r>
        </a:p>
      </dgm:t>
    </dgm:pt>
    <dgm:pt modelId="{7B1B51E1-F01C-4FDE-AF5A-A8C1AA328684}" type="parTrans" cxnId="{CA60ED33-9878-4B3B-B2B3-194103EF30B7}">
      <dgm:prSet/>
      <dgm:spPr/>
      <dgm:t>
        <a:bodyPr/>
        <a:lstStyle/>
        <a:p>
          <a:endParaRPr lang="en-US"/>
        </a:p>
      </dgm:t>
    </dgm:pt>
    <dgm:pt modelId="{ACAEEAAE-AB5C-4EEB-AEDC-F187605563CA}" type="sibTrans" cxnId="{CA60ED33-9878-4B3B-B2B3-194103EF30B7}">
      <dgm:prSet/>
      <dgm:spPr/>
      <dgm:t>
        <a:bodyPr/>
        <a:lstStyle/>
        <a:p>
          <a:endParaRPr lang="en-US"/>
        </a:p>
      </dgm:t>
    </dgm:pt>
    <dgm:pt modelId="{CBDCA758-8561-4A12-B75F-787B743A394D}" type="pres">
      <dgm:prSet presAssocID="{6E8AC38B-B7AF-45B3-9CAA-2062E7FC01F9}" presName="linear" presStyleCnt="0">
        <dgm:presLayoutVars>
          <dgm:animLvl val="lvl"/>
          <dgm:resizeHandles val="exact"/>
        </dgm:presLayoutVars>
      </dgm:prSet>
      <dgm:spPr/>
      <dgm:t>
        <a:bodyPr/>
        <a:lstStyle/>
        <a:p>
          <a:endParaRPr lang="en-US"/>
        </a:p>
      </dgm:t>
    </dgm:pt>
    <dgm:pt modelId="{67CA6E71-9C6D-4D79-9B04-CF15BB97D276}" type="pres">
      <dgm:prSet presAssocID="{F7180AA0-AC79-4D55-BFF8-5AE7A3D1CEBB}" presName="parentText" presStyleLbl="node1" presStyleIdx="0" presStyleCnt="3">
        <dgm:presLayoutVars>
          <dgm:chMax val="0"/>
          <dgm:bulletEnabled val="1"/>
        </dgm:presLayoutVars>
      </dgm:prSet>
      <dgm:spPr/>
      <dgm:t>
        <a:bodyPr/>
        <a:lstStyle/>
        <a:p>
          <a:endParaRPr lang="en-US"/>
        </a:p>
      </dgm:t>
    </dgm:pt>
    <dgm:pt modelId="{BF7069F5-CE46-4043-9C06-711CCA37F326}" type="pres">
      <dgm:prSet presAssocID="{F7180AA0-AC79-4D55-BFF8-5AE7A3D1CEBB}" presName="childText" presStyleLbl="revTx" presStyleIdx="0" presStyleCnt="1">
        <dgm:presLayoutVars>
          <dgm:bulletEnabled val="1"/>
        </dgm:presLayoutVars>
      </dgm:prSet>
      <dgm:spPr/>
      <dgm:t>
        <a:bodyPr/>
        <a:lstStyle/>
        <a:p>
          <a:endParaRPr lang="en-US"/>
        </a:p>
      </dgm:t>
    </dgm:pt>
    <dgm:pt modelId="{226A9FAF-B337-4834-B81B-3CBDF7B9C02D}" type="pres">
      <dgm:prSet presAssocID="{EABF8438-546C-4DB5-945E-FB3256110813}" presName="parentText" presStyleLbl="node1" presStyleIdx="1" presStyleCnt="3" custLinFactY="-5122" custLinFactNeighborY="-100000">
        <dgm:presLayoutVars>
          <dgm:chMax val="0"/>
          <dgm:bulletEnabled val="1"/>
        </dgm:presLayoutVars>
      </dgm:prSet>
      <dgm:spPr/>
      <dgm:t>
        <a:bodyPr/>
        <a:lstStyle/>
        <a:p>
          <a:endParaRPr lang="en-US"/>
        </a:p>
      </dgm:t>
    </dgm:pt>
    <dgm:pt modelId="{09F599EC-4157-42A8-86AF-266D14A45682}" type="pres">
      <dgm:prSet presAssocID="{DBDAA057-AD8E-41A8-9DB4-D344045284C7}" presName="spacer" presStyleCnt="0"/>
      <dgm:spPr/>
    </dgm:pt>
    <dgm:pt modelId="{98C53F99-E2E6-4A87-B490-797F269C0C55}" type="pres">
      <dgm:prSet presAssocID="{3FCB64EF-0EA6-4AF6-9FA0-3A0DD1EDDB0B}" presName="parentText" presStyleLbl="node1" presStyleIdx="2" presStyleCnt="3">
        <dgm:presLayoutVars>
          <dgm:chMax val="0"/>
          <dgm:bulletEnabled val="1"/>
        </dgm:presLayoutVars>
      </dgm:prSet>
      <dgm:spPr/>
      <dgm:t>
        <a:bodyPr/>
        <a:lstStyle/>
        <a:p>
          <a:endParaRPr lang="en-US"/>
        </a:p>
      </dgm:t>
    </dgm:pt>
  </dgm:ptLst>
  <dgm:cxnLst>
    <dgm:cxn modelId="{6207076A-E2B5-44C3-8BC0-19EAE7816903}" type="presOf" srcId="{EABF8438-546C-4DB5-945E-FB3256110813}" destId="{226A9FAF-B337-4834-B81B-3CBDF7B9C02D}" srcOrd="0" destOrd="0" presId="urn:microsoft.com/office/officeart/2005/8/layout/vList2"/>
    <dgm:cxn modelId="{24A0ABE2-9707-4034-BBE4-EA88EF754B8F}" srcId="{F7180AA0-AC79-4D55-BFF8-5AE7A3D1CEBB}" destId="{8E0E94A3-4503-4885-98D1-A4F2125ACDF7}" srcOrd="0" destOrd="0" parTransId="{6052F466-E83C-49FE-B38F-D98DA26FE552}" sibTransId="{0440D48D-CB56-4CAE-B492-5E2826551A1D}"/>
    <dgm:cxn modelId="{F1D39BC5-99C1-40CC-B5EA-258FAD4E4AE8}" srcId="{6E8AC38B-B7AF-45B3-9CAA-2062E7FC01F9}" destId="{F7180AA0-AC79-4D55-BFF8-5AE7A3D1CEBB}" srcOrd="0" destOrd="0" parTransId="{B0472FCB-B336-4068-8D3E-84487842E12E}" sibTransId="{AC2861E8-09CA-4D6B-83D3-EF6CA2D6213D}"/>
    <dgm:cxn modelId="{894BB477-3814-4A1A-86A1-F3A8E1738F3E}" type="presOf" srcId="{6E8AC38B-B7AF-45B3-9CAA-2062E7FC01F9}" destId="{CBDCA758-8561-4A12-B75F-787B743A394D}" srcOrd="0" destOrd="0" presId="urn:microsoft.com/office/officeart/2005/8/layout/vList2"/>
    <dgm:cxn modelId="{8EA3496C-004B-4040-9B34-C1CD93FD7C87}" type="presOf" srcId="{8E0E94A3-4503-4885-98D1-A4F2125ACDF7}" destId="{BF7069F5-CE46-4043-9C06-711CCA37F326}" srcOrd="0" destOrd="0" presId="urn:microsoft.com/office/officeart/2005/8/layout/vList2"/>
    <dgm:cxn modelId="{5FCCEA68-34EC-45CB-BD5C-D68025EB7E3E}" srcId="{6E8AC38B-B7AF-45B3-9CAA-2062E7FC01F9}" destId="{EABF8438-546C-4DB5-945E-FB3256110813}" srcOrd="1" destOrd="0" parTransId="{F9C7FC93-0825-4702-92B8-DC5E9BEEFB2B}" sibTransId="{DBDAA057-AD8E-41A8-9DB4-D344045284C7}"/>
    <dgm:cxn modelId="{B24BB0A7-6933-4B53-86BB-A216727AE366}" type="presOf" srcId="{F7180AA0-AC79-4D55-BFF8-5AE7A3D1CEBB}" destId="{67CA6E71-9C6D-4D79-9B04-CF15BB97D276}" srcOrd="0" destOrd="0" presId="urn:microsoft.com/office/officeart/2005/8/layout/vList2"/>
    <dgm:cxn modelId="{88896A7C-5DEB-4F91-BD2C-7373A6DD0E52}" type="presOf" srcId="{3FCB64EF-0EA6-4AF6-9FA0-3A0DD1EDDB0B}" destId="{98C53F99-E2E6-4A87-B490-797F269C0C55}" srcOrd="0" destOrd="0" presId="urn:microsoft.com/office/officeart/2005/8/layout/vList2"/>
    <dgm:cxn modelId="{CA60ED33-9878-4B3B-B2B3-194103EF30B7}" srcId="{6E8AC38B-B7AF-45B3-9CAA-2062E7FC01F9}" destId="{3FCB64EF-0EA6-4AF6-9FA0-3A0DD1EDDB0B}" srcOrd="2" destOrd="0" parTransId="{7B1B51E1-F01C-4FDE-AF5A-A8C1AA328684}" sibTransId="{ACAEEAAE-AB5C-4EEB-AEDC-F187605563CA}"/>
    <dgm:cxn modelId="{3A071330-808A-48FD-B083-30491DDF811E}" type="presParOf" srcId="{CBDCA758-8561-4A12-B75F-787B743A394D}" destId="{67CA6E71-9C6D-4D79-9B04-CF15BB97D276}" srcOrd="0" destOrd="0" presId="urn:microsoft.com/office/officeart/2005/8/layout/vList2"/>
    <dgm:cxn modelId="{A1686633-0704-4138-B340-E05AEBA8A047}" type="presParOf" srcId="{CBDCA758-8561-4A12-B75F-787B743A394D}" destId="{BF7069F5-CE46-4043-9C06-711CCA37F326}" srcOrd="1" destOrd="0" presId="urn:microsoft.com/office/officeart/2005/8/layout/vList2"/>
    <dgm:cxn modelId="{117A8D9F-2529-43FB-AB33-48001EEC70FD}" type="presParOf" srcId="{CBDCA758-8561-4A12-B75F-787B743A394D}" destId="{226A9FAF-B337-4834-B81B-3CBDF7B9C02D}" srcOrd="2" destOrd="0" presId="urn:microsoft.com/office/officeart/2005/8/layout/vList2"/>
    <dgm:cxn modelId="{CD891289-0B3B-41D9-9E51-4F1FA7763C48}" type="presParOf" srcId="{CBDCA758-8561-4A12-B75F-787B743A394D}" destId="{09F599EC-4157-42A8-86AF-266D14A45682}" srcOrd="3" destOrd="0" presId="urn:microsoft.com/office/officeart/2005/8/layout/vList2"/>
    <dgm:cxn modelId="{F897C12D-A14C-4BF5-B2A1-2593E9751FE6}" type="presParOf" srcId="{CBDCA758-8561-4A12-B75F-787B743A394D}" destId="{98C53F99-E2E6-4A87-B490-797F269C0C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DBC113-4977-4730-81CB-82BB8DD7FC2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63272F9-A32F-441A-BEDB-E022070769A3}">
      <dgm:prSet phldrT="[Text]" custT="1"/>
      <dgm:spPr/>
      <dgm:t>
        <a:bodyPr/>
        <a:lstStyle/>
        <a:p>
          <a:endParaRPr lang="sr-Latn-ME" sz="1600" b="1" noProof="0" dirty="0" smtClean="0">
            <a:solidFill>
              <a:schemeClr val="bg1"/>
            </a:solidFill>
            <a:latin typeface="+mn-lt"/>
          </a:endParaRPr>
        </a:p>
        <a:p>
          <a:r>
            <a:rPr lang="sr-Latn-ME" sz="1600" b="1" noProof="0" dirty="0" smtClean="0">
              <a:solidFill>
                <a:schemeClr val="bg1"/>
              </a:solidFill>
              <a:latin typeface="+mn-lt"/>
            </a:rPr>
            <a:t>Matthews v United Kingdom, 1999 </a:t>
          </a:r>
        </a:p>
        <a:p>
          <a:r>
            <a:rPr lang="sr-Latn-ME" sz="1400" b="0" noProof="0" dirty="0" smtClean="0">
              <a:solidFill>
                <a:schemeClr val="bg1"/>
              </a:solidFill>
              <a:latin typeface="+mn-lt"/>
            </a:rPr>
            <a:t>kršenje biračkog prava u EP</a:t>
          </a:r>
          <a:endParaRPr lang="sr-Latn-ME" sz="1600" b="0" noProof="0" dirty="0">
            <a:solidFill>
              <a:schemeClr val="bg1"/>
            </a:solidFill>
            <a:latin typeface="+mn-lt"/>
          </a:endParaRPr>
        </a:p>
      </dgm:t>
    </dgm:pt>
    <dgm:pt modelId="{50FE701E-0C44-4CA1-94F3-590E66FB83CA}" type="parTrans" cxnId="{52EFED9B-9009-44C1-8529-74FD17AD51B9}">
      <dgm:prSet/>
      <dgm:spPr/>
      <dgm:t>
        <a:bodyPr/>
        <a:lstStyle/>
        <a:p>
          <a:endParaRPr lang="en-US"/>
        </a:p>
      </dgm:t>
    </dgm:pt>
    <dgm:pt modelId="{8AE50973-FCDD-4729-858A-668A0F787A32}" type="sibTrans" cxnId="{52EFED9B-9009-44C1-8529-74FD17AD51B9}">
      <dgm:prSet/>
      <dgm:spPr/>
      <dgm:t>
        <a:bodyPr/>
        <a:lstStyle/>
        <a:p>
          <a:endParaRPr lang="en-US"/>
        </a:p>
      </dgm:t>
    </dgm:pt>
    <dgm:pt modelId="{D46A3B4D-3FD6-4BEF-B4D7-111D8EA62AA1}">
      <dgm:prSet phldrT="[Text]" custT="1"/>
      <dgm:spPr/>
      <dgm:t>
        <a:bodyPr/>
        <a:lstStyle/>
        <a:p>
          <a:r>
            <a:rPr lang="sr-Latn-ME" sz="1600" b="1" noProof="0" dirty="0" smtClean="0">
              <a:solidFill>
                <a:schemeClr val="bg1"/>
              </a:solidFill>
              <a:latin typeface="+mn-lt"/>
            </a:rPr>
            <a:t>Bosphorus v Ireland, 2005</a:t>
          </a:r>
        </a:p>
        <a:p>
          <a:r>
            <a:rPr lang="sr-Latn-ME" sz="1400" b="0" noProof="0" dirty="0" smtClean="0">
              <a:solidFill>
                <a:schemeClr val="bg1"/>
              </a:solidFill>
              <a:latin typeface="+mn-lt"/>
            </a:rPr>
            <a:t>oduzimanje aviona zbog sankcija UN/EU protiv IU-„Sve dok“- nadležnost ESLJP</a:t>
          </a:r>
          <a:endParaRPr lang="sr-Latn-ME" sz="1600" b="0" noProof="0" dirty="0">
            <a:solidFill>
              <a:schemeClr val="bg1"/>
            </a:solidFill>
            <a:latin typeface="+mn-lt"/>
          </a:endParaRPr>
        </a:p>
      </dgm:t>
    </dgm:pt>
    <dgm:pt modelId="{421DAF5F-CAB1-4403-A458-65CA3D248E1D}" type="parTrans" cxnId="{A9D55924-A22C-4C44-BB84-9ED2C67C75BF}">
      <dgm:prSet/>
      <dgm:spPr/>
      <dgm:t>
        <a:bodyPr/>
        <a:lstStyle/>
        <a:p>
          <a:endParaRPr lang="en-US"/>
        </a:p>
      </dgm:t>
    </dgm:pt>
    <dgm:pt modelId="{C13C581E-1919-4ADA-B60A-423D2A5D3585}" type="sibTrans" cxnId="{A9D55924-A22C-4C44-BB84-9ED2C67C75BF}">
      <dgm:prSet/>
      <dgm:spPr/>
      <dgm:t>
        <a:bodyPr/>
        <a:lstStyle/>
        <a:p>
          <a:endParaRPr lang="en-US"/>
        </a:p>
      </dgm:t>
    </dgm:pt>
    <dgm:pt modelId="{1D80608A-00A0-4CEF-913E-DB2F4D8E910B}">
      <dgm:prSet custT="1"/>
      <dgm:spPr/>
      <dgm:t>
        <a:bodyPr/>
        <a:lstStyle/>
        <a:p>
          <a:endParaRPr lang="sr-Latn-ME" sz="1600" b="1" dirty="0" smtClean="0">
            <a:latin typeface="+mn-lt"/>
          </a:endParaRPr>
        </a:p>
        <a:p>
          <a:endParaRPr lang="sr-Latn-ME" sz="1600" b="1" dirty="0" smtClean="0">
            <a:latin typeface="+mn-lt"/>
          </a:endParaRPr>
        </a:p>
        <a:p>
          <a:r>
            <a:rPr lang="sr-Latn-ME" sz="1600" b="1" dirty="0" smtClean="0">
              <a:latin typeface="+mn-lt"/>
            </a:rPr>
            <a:t>Avotins v Latvia, 2015</a:t>
          </a:r>
        </a:p>
        <a:p>
          <a:r>
            <a:rPr lang="hr-HR" sz="1600" dirty="0" smtClean="0"/>
            <a:t>...potvrda uzajamnog povjerenja i uzajamnog priznavanja sudskih odluka</a:t>
          </a:r>
          <a:r>
            <a:rPr lang="hr-HR" sz="1400" dirty="0" smtClean="0"/>
            <a:t>...jedan od argumenata ESP je da opravda odbijanje Nacrta sporazuma o pristupanju ...pod određenim uslovima oslobađa države članice EU-a od njihove odgovornosti kada primjenjuju pravo EU...</a:t>
          </a:r>
          <a:endParaRPr lang="sr-Latn-ME" sz="1400" b="1" dirty="0" smtClean="0">
            <a:latin typeface="+mn-lt"/>
          </a:endParaRPr>
        </a:p>
        <a:p>
          <a:endParaRPr lang="sr-Latn-ME" sz="1600" dirty="0" smtClean="0">
            <a:latin typeface="+mn-lt"/>
          </a:endParaRPr>
        </a:p>
        <a:p>
          <a:endParaRPr lang="en-US" sz="1600" dirty="0">
            <a:latin typeface="+mn-lt"/>
          </a:endParaRPr>
        </a:p>
      </dgm:t>
    </dgm:pt>
    <dgm:pt modelId="{E1B2B2C2-AF97-4D4E-9AD4-312E4181505D}" type="parTrans" cxnId="{DB5A6A76-552B-412B-8602-4A1D7D180EB7}">
      <dgm:prSet/>
      <dgm:spPr/>
      <dgm:t>
        <a:bodyPr/>
        <a:lstStyle/>
        <a:p>
          <a:endParaRPr lang="en-US"/>
        </a:p>
      </dgm:t>
    </dgm:pt>
    <dgm:pt modelId="{9ADFEC23-9260-4C21-BFB5-A6524EDDA5AF}" type="sibTrans" cxnId="{DB5A6A76-552B-412B-8602-4A1D7D180EB7}">
      <dgm:prSet/>
      <dgm:spPr/>
      <dgm:t>
        <a:bodyPr/>
        <a:lstStyle/>
        <a:p>
          <a:endParaRPr lang="en-US"/>
        </a:p>
      </dgm:t>
    </dgm:pt>
    <dgm:pt modelId="{99161BA8-909B-4C3B-9117-6BDD5D83FDC2}">
      <dgm:prSet custT="1"/>
      <dgm:spPr/>
      <dgm:t>
        <a:bodyPr/>
        <a:lstStyle/>
        <a:p>
          <a:r>
            <a:rPr lang="sr-Latn-ME" sz="1600" b="1" dirty="0" smtClean="0"/>
            <a:t>Senator Lines v Commission of the European Commnunities, 1998</a:t>
          </a:r>
          <a:r>
            <a:rPr lang="sr-Latn-ME" sz="2900" dirty="0" smtClean="0"/>
            <a:t> </a:t>
          </a:r>
          <a:endParaRPr lang="en-US" sz="2900" dirty="0"/>
        </a:p>
      </dgm:t>
    </dgm:pt>
    <dgm:pt modelId="{EAA574A2-CF6E-4B5B-9B5E-EAA015E06D0D}" type="parTrans" cxnId="{44E7A35B-367F-4A5E-96AF-97AFA2F902A9}">
      <dgm:prSet/>
      <dgm:spPr/>
    </dgm:pt>
    <dgm:pt modelId="{7B059C56-D980-43D6-9130-09F7884EB576}" type="sibTrans" cxnId="{44E7A35B-367F-4A5E-96AF-97AFA2F902A9}">
      <dgm:prSet/>
      <dgm:spPr/>
    </dgm:pt>
    <dgm:pt modelId="{1DC7D38F-2EA6-411B-A084-1FF6EE4716C5}" type="pres">
      <dgm:prSet presAssocID="{A1DBC113-4977-4730-81CB-82BB8DD7FC2F}" presName="linear" presStyleCnt="0">
        <dgm:presLayoutVars>
          <dgm:dir/>
          <dgm:resizeHandles val="exact"/>
        </dgm:presLayoutVars>
      </dgm:prSet>
      <dgm:spPr/>
      <dgm:t>
        <a:bodyPr/>
        <a:lstStyle/>
        <a:p>
          <a:endParaRPr lang="en-US"/>
        </a:p>
      </dgm:t>
    </dgm:pt>
    <dgm:pt modelId="{21780B45-8190-4A8C-AE04-2611D1D3508D}" type="pres">
      <dgm:prSet presAssocID="{F63272F9-A32F-441A-BEDB-E022070769A3}" presName="comp" presStyleCnt="0"/>
      <dgm:spPr/>
    </dgm:pt>
    <dgm:pt modelId="{AA972F6E-D02D-4860-A270-BA5787F4CA89}" type="pres">
      <dgm:prSet presAssocID="{F63272F9-A32F-441A-BEDB-E022070769A3}" presName="box" presStyleLbl="node1" presStyleIdx="0" presStyleCnt="4" custLinFactNeighborY="5354"/>
      <dgm:spPr/>
      <dgm:t>
        <a:bodyPr/>
        <a:lstStyle/>
        <a:p>
          <a:endParaRPr lang="en-US"/>
        </a:p>
      </dgm:t>
    </dgm:pt>
    <dgm:pt modelId="{4DC1E35F-D442-48EB-9298-190BC559C1FA}" type="pres">
      <dgm:prSet presAssocID="{F63272F9-A32F-441A-BEDB-E022070769A3}" presName="img" presStyleLbl="fgImgPlace1" presStyleIdx="0" presStyleCnt="4"/>
      <dgm:spPr>
        <a:prstGeom prst="flowChartProcess">
          <a:avLst/>
        </a:prstGeom>
        <a:blipFill rotWithShape="1">
          <a:blip xmlns:r="http://schemas.openxmlformats.org/officeDocument/2006/relationships" r:embed="rId1"/>
          <a:stretch>
            <a:fillRect/>
          </a:stretch>
        </a:blipFill>
      </dgm:spPr>
      <dgm:t>
        <a:bodyPr/>
        <a:lstStyle/>
        <a:p>
          <a:endParaRPr lang="en-US"/>
        </a:p>
      </dgm:t>
    </dgm:pt>
    <dgm:pt modelId="{5572FCB6-BF74-4FA5-900C-5EE6DADE527D}" type="pres">
      <dgm:prSet presAssocID="{F63272F9-A32F-441A-BEDB-E022070769A3}" presName="text" presStyleLbl="node1" presStyleIdx="0" presStyleCnt="4">
        <dgm:presLayoutVars>
          <dgm:bulletEnabled val="1"/>
        </dgm:presLayoutVars>
      </dgm:prSet>
      <dgm:spPr/>
      <dgm:t>
        <a:bodyPr/>
        <a:lstStyle/>
        <a:p>
          <a:endParaRPr lang="en-US"/>
        </a:p>
      </dgm:t>
    </dgm:pt>
    <dgm:pt modelId="{CFE16565-A0D1-46C1-ABF0-4D33CC0E193B}" type="pres">
      <dgm:prSet presAssocID="{8AE50973-FCDD-4729-858A-668A0F787A32}" presName="spacer" presStyleCnt="0"/>
      <dgm:spPr/>
    </dgm:pt>
    <dgm:pt modelId="{9570AC79-FEB3-4A1C-97A1-CB8E28A6CEAD}" type="pres">
      <dgm:prSet presAssocID="{D46A3B4D-3FD6-4BEF-B4D7-111D8EA62AA1}" presName="comp" presStyleCnt="0"/>
      <dgm:spPr/>
    </dgm:pt>
    <dgm:pt modelId="{5BF7980C-11EA-49D4-816D-B823FCA6BF04}" type="pres">
      <dgm:prSet presAssocID="{D46A3B4D-3FD6-4BEF-B4D7-111D8EA62AA1}" presName="box" presStyleLbl="node1" presStyleIdx="1" presStyleCnt="4" custLinFactNeighborY="2431"/>
      <dgm:spPr/>
      <dgm:t>
        <a:bodyPr/>
        <a:lstStyle/>
        <a:p>
          <a:endParaRPr lang="en-US"/>
        </a:p>
      </dgm:t>
    </dgm:pt>
    <dgm:pt modelId="{90F2E35D-174A-4314-AF8C-3A10B2403182}" type="pres">
      <dgm:prSet presAssocID="{D46A3B4D-3FD6-4BEF-B4D7-111D8EA62AA1}" presName="img" presStyleLbl="fgImgPlace1" presStyleIdx="1" presStyleCnt="4" custLinFactNeighborX="720" custLinFactNeighborY="261"/>
      <dgm:spPr>
        <a:blipFill rotWithShape="1">
          <a:blip xmlns:r="http://schemas.openxmlformats.org/officeDocument/2006/relationships" r:embed="rId2"/>
          <a:stretch>
            <a:fillRect/>
          </a:stretch>
        </a:blipFill>
      </dgm:spPr>
      <dgm:t>
        <a:bodyPr/>
        <a:lstStyle/>
        <a:p>
          <a:endParaRPr lang="en-US"/>
        </a:p>
      </dgm:t>
    </dgm:pt>
    <dgm:pt modelId="{9922E63F-B522-45A0-A54C-11250FF9068B}" type="pres">
      <dgm:prSet presAssocID="{D46A3B4D-3FD6-4BEF-B4D7-111D8EA62AA1}" presName="text" presStyleLbl="node1" presStyleIdx="1" presStyleCnt="4">
        <dgm:presLayoutVars>
          <dgm:bulletEnabled val="1"/>
        </dgm:presLayoutVars>
      </dgm:prSet>
      <dgm:spPr/>
      <dgm:t>
        <a:bodyPr/>
        <a:lstStyle/>
        <a:p>
          <a:endParaRPr lang="en-US"/>
        </a:p>
      </dgm:t>
    </dgm:pt>
    <dgm:pt modelId="{F6BD8859-8DEA-43A1-9DD1-869C06D8C655}" type="pres">
      <dgm:prSet presAssocID="{C13C581E-1919-4ADA-B60A-423D2A5D3585}" presName="spacer" presStyleCnt="0"/>
      <dgm:spPr/>
    </dgm:pt>
    <dgm:pt modelId="{EE3B820B-9A40-4ABA-9031-29A6ECDDD2A6}" type="pres">
      <dgm:prSet presAssocID="{99161BA8-909B-4C3B-9117-6BDD5D83FDC2}" presName="comp" presStyleCnt="0"/>
      <dgm:spPr/>
    </dgm:pt>
    <dgm:pt modelId="{422102AB-1496-4881-BEEE-AF979A3BEC15}" type="pres">
      <dgm:prSet presAssocID="{99161BA8-909B-4C3B-9117-6BDD5D83FDC2}" presName="box" presStyleLbl="node1" presStyleIdx="2" presStyleCnt="4" custLinFactNeighborY="-4046"/>
      <dgm:spPr/>
      <dgm:t>
        <a:bodyPr/>
        <a:lstStyle/>
        <a:p>
          <a:endParaRPr lang="en-US"/>
        </a:p>
      </dgm:t>
    </dgm:pt>
    <dgm:pt modelId="{5EAA7C91-A256-4FFE-9196-57E267BAD8A4}" type="pres">
      <dgm:prSet presAssocID="{99161BA8-909B-4C3B-9117-6BDD5D83FDC2}"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2F2C1A8E-8FA1-4FC6-AB83-7EF603617905}" type="pres">
      <dgm:prSet presAssocID="{99161BA8-909B-4C3B-9117-6BDD5D83FDC2}" presName="text" presStyleLbl="node1" presStyleIdx="2" presStyleCnt="4">
        <dgm:presLayoutVars>
          <dgm:bulletEnabled val="1"/>
        </dgm:presLayoutVars>
      </dgm:prSet>
      <dgm:spPr/>
      <dgm:t>
        <a:bodyPr/>
        <a:lstStyle/>
        <a:p>
          <a:endParaRPr lang="en-US"/>
        </a:p>
      </dgm:t>
    </dgm:pt>
    <dgm:pt modelId="{A53FAB73-3B73-47C6-923B-5F972631F7D6}" type="pres">
      <dgm:prSet presAssocID="{7B059C56-D980-43D6-9130-09F7884EB576}" presName="spacer" presStyleCnt="0"/>
      <dgm:spPr/>
    </dgm:pt>
    <dgm:pt modelId="{838F4725-73B3-4C07-91BB-A24CFF13E1BB}" type="pres">
      <dgm:prSet presAssocID="{1D80608A-00A0-4CEF-913E-DB2F4D8E910B}" presName="comp" presStyleCnt="0"/>
      <dgm:spPr/>
    </dgm:pt>
    <dgm:pt modelId="{D3B37F68-D447-4DBC-B7DE-85A60BCA80AF}" type="pres">
      <dgm:prSet presAssocID="{1D80608A-00A0-4CEF-913E-DB2F4D8E910B}" presName="box" presStyleLbl="node1" presStyleIdx="3" presStyleCnt="4" custLinFactNeighborX="658" custLinFactNeighborY="1130"/>
      <dgm:spPr/>
      <dgm:t>
        <a:bodyPr/>
        <a:lstStyle/>
        <a:p>
          <a:endParaRPr lang="en-US"/>
        </a:p>
      </dgm:t>
    </dgm:pt>
    <dgm:pt modelId="{F9FCE240-3C2D-47E9-BF17-AFBF6D6792E9}" type="pres">
      <dgm:prSet presAssocID="{1D80608A-00A0-4CEF-913E-DB2F4D8E910B}"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09B9F348-3E54-4E5B-A706-667785893665}" type="pres">
      <dgm:prSet presAssocID="{1D80608A-00A0-4CEF-913E-DB2F4D8E910B}" presName="text" presStyleLbl="node1" presStyleIdx="3" presStyleCnt="4">
        <dgm:presLayoutVars>
          <dgm:bulletEnabled val="1"/>
        </dgm:presLayoutVars>
      </dgm:prSet>
      <dgm:spPr/>
      <dgm:t>
        <a:bodyPr/>
        <a:lstStyle/>
        <a:p>
          <a:endParaRPr lang="en-US"/>
        </a:p>
      </dgm:t>
    </dgm:pt>
  </dgm:ptLst>
  <dgm:cxnLst>
    <dgm:cxn modelId="{52EFED9B-9009-44C1-8529-74FD17AD51B9}" srcId="{A1DBC113-4977-4730-81CB-82BB8DD7FC2F}" destId="{F63272F9-A32F-441A-BEDB-E022070769A3}" srcOrd="0" destOrd="0" parTransId="{50FE701E-0C44-4CA1-94F3-590E66FB83CA}" sibTransId="{8AE50973-FCDD-4729-858A-668A0F787A32}"/>
    <dgm:cxn modelId="{43049B36-7934-4451-926C-AECD055C48C9}" type="presOf" srcId="{D46A3B4D-3FD6-4BEF-B4D7-111D8EA62AA1}" destId="{9922E63F-B522-45A0-A54C-11250FF9068B}" srcOrd="1" destOrd="0" presId="urn:microsoft.com/office/officeart/2005/8/layout/vList4"/>
    <dgm:cxn modelId="{9DCAA888-6184-41A2-A4F4-DE1EE3171B6D}" type="presOf" srcId="{99161BA8-909B-4C3B-9117-6BDD5D83FDC2}" destId="{422102AB-1496-4881-BEEE-AF979A3BEC15}" srcOrd="0" destOrd="0" presId="urn:microsoft.com/office/officeart/2005/8/layout/vList4"/>
    <dgm:cxn modelId="{407E420B-5467-4CC2-904B-F7402D3A698F}" type="presOf" srcId="{F63272F9-A32F-441A-BEDB-E022070769A3}" destId="{5572FCB6-BF74-4FA5-900C-5EE6DADE527D}" srcOrd="1" destOrd="0" presId="urn:microsoft.com/office/officeart/2005/8/layout/vList4"/>
    <dgm:cxn modelId="{C1ED17F7-FDE2-43F1-BBAE-0291F8CF4C5F}" type="presOf" srcId="{F63272F9-A32F-441A-BEDB-E022070769A3}" destId="{AA972F6E-D02D-4860-A270-BA5787F4CA89}" srcOrd="0" destOrd="0" presId="urn:microsoft.com/office/officeart/2005/8/layout/vList4"/>
    <dgm:cxn modelId="{9A11C98F-31BF-4657-B3BC-496468FF971F}" type="presOf" srcId="{99161BA8-909B-4C3B-9117-6BDD5D83FDC2}" destId="{2F2C1A8E-8FA1-4FC6-AB83-7EF603617905}" srcOrd="1" destOrd="0" presId="urn:microsoft.com/office/officeart/2005/8/layout/vList4"/>
    <dgm:cxn modelId="{DB5A6A76-552B-412B-8602-4A1D7D180EB7}" srcId="{A1DBC113-4977-4730-81CB-82BB8DD7FC2F}" destId="{1D80608A-00A0-4CEF-913E-DB2F4D8E910B}" srcOrd="3" destOrd="0" parTransId="{E1B2B2C2-AF97-4D4E-9AD4-312E4181505D}" sibTransId="{9ADFEC23-9260-4C21-BFB5-A6524EDDA5AF}"/>
    <dgm:cxn modelId="{A9D55924-A22C-4C44-BB84-9ED2C67C75BF}" srcId="{A1DBC113-4977-4730-81CB-82BB8DD7FC2F}" destId="{D46A3B4D-3FD6-4BEF-B4D7-111D8EA62AA1}" srcOrd="1" destOrd="0" parTransId="{421DAF5F-CAB1-4403-A458-65CA3D248E1D}" sibTransId="{C13C581E-1919-4ADA-B60A-423D2A5D3585}"/>
    <dgm:cxn modelId="{0E740665-FFB8-4018-B843-AB925234A771}" type="presOf" srcId="{1D80608A-00A0-4CEF-913E-DB2F4D8E910B}" destId="{D3B37F68-D447-4DBC-B7DE-85A60BCA80AF}" srcOrd="0" destOrd="0" presId="urn:microsoft.com/office/officeart/2005/8/layout/vList4"/>
    <dgm:cxn modelId="{A5F0AA0B-15F6-401A-BC27-FDD5FD8EE2A7}" type="presOf" srcId="{1D80608A-00A0-4CEF-913E-DB2F4D8E910B}" destId="{09B9F348-3E54-4E5B-A706-667785893665}" srcOrd="1" destOrd="0" presId="urn:microsoft.com/office/officeart/2005/8/layout/vList4"/>
    <dgm:cxn modelId="{44E7A35B-367F-4A5E-96AF-97AFA2F902A9}" srcId="{A1DBC113-4977-4730-81CB-82BB8DD7FC2F}" destId="{99161BA8-909B-4C3B-9117-6BDD5D83FDC2}" srcOrd="2" destOrd="0" parTransId="{EAA574A2-CF6E-4B5B-9B5E-EAA015E06D0D}" sibTransId="{7B059C56-D980-43D6-9130-09F7884EB576}"/>
    <dgm:cxn modelId="{03A07BB4-A60C-4B0D-8845-235C40CD3B4B}" type="presOf" srcId="{A1DBC113-4977-4730-81CB-82BB8DD7FC2F}" destId="{1DC7D38F-2EA6-411B-A084-1FF6EE4716C5}" srcOrd="0" destOrd="0" presId="urn:microsoft.com/office/officeart/2005/8/layout/vList4"/>
    <dgm:cxn modelId="{BB854340-B097-4DB5-9C7A-CA0CDBB1B2B1}" type="presOf" srcId="{D46A3B4D-3FD6-4BEF-B4D7-111D8EA62AA1}" destId="{5BF7980C-11EA-49D4-816D-B823FCA6BF04}" srcOrd="0" destOrd="0" presId="urn:microsoft.com/office/officeart/2005/8/layout/vList4"/>
    <dgm:cxn modelId="{D2F4CD4C-78C3-4779-90A6-673AC6E4FDB2}" type="presParOf" srcId="{1DC7D38F-2EA6-411B-A084-1FF6EE4716C5}" destId="{21780B45-8190-4A8C-AE04-2611D1D3508D}" srcOrd="0" destOrd="0" presId="urn:microsoft.com/office/officeart/2005/8/layout/vList4"/>
    <dgm:cxn modelId="{A53F9AAC-8EA8-4428-8E99-793CE469FAEA}" type="presParOf" srcId="{21780B45-8190-4A8C-AE04-2611D1D3508D}" destId="{AA972F6E-D02D-4860-A270-BA5787F4CA89}" srcOrd="0" destOrd="0" presId="urn:microsoft.com/office/officeart/2005/8/layout/vList4"/>
    <dgm:cxn modelId="{A6646376-1883-4757-88AD-E6C410DFD4E2}" type="presParOf" srcId="{21780B45-8190-4A8C-AE04-2611D1D3508D}" destId="{4DC1E35F-D442-48EB-9298-190BC559C1FA}" srcOrd="1" destOrd="0" presId="urn:microsoft.com/office/officeart/2005/8/layout/vList4"/>
    <dgm:cxn modelId="{06B35FDB-F09D-4789-B436-B84951604981}" type="presParOf" srcId="{21780B45-8190-4A8C-AE04-2611D1D3508D}" destId="{5572FCB6-BF74-4FA5-900C-5EE6DADE527D}" srcOrd="2" destOrd="0" presId="urn:microsoft.com/office/officeart/2005/8/layout/vList4"/>
    <dgm:cxn modelId="{FE2D417C-98F5-4B19-906C-460892B7B2E1}" type="presParOf" srcId="{1DC7D38F-2EA6-411B-A084-1FF6EE4716C5}" destId="{CFE16565-A0D1-46C1-ABF0-4D33CC0E193B}" srcOrd="1" destOrd="0" presId="urn:microsoft.com/office/officeart/2005/8/layout/vList4"/>
    <dgm:cxn modelId="{D0FF90AC-DBE7-4E49-9BA1-66390A07AF1E}" type="presParOf" srcId="{1DC7D38F-2EA6-411B-A084-1FF6EE4716C5}" destId="{9570AC79-FEB3-4A1C-97A1-CB8E28A6CEAD}" srcOrd="2" destOrd="0" presId="urn:microsoft.com/office/officeart/2005/8/layout/vList4"/>
    <dgm:cxn modelId="{E477BA2F-2191-43F0-ABED-E0370B1926CA}" type="presParOf" srcId="{9570AC79-FEB3-4A1C-97A1-CB8E28A6CEAD}" destId="{5BF7980C-11EA-49D4-816D-B823FCA6BF04}" srcOrd="0" destOrd="0" presId="urn:microsoft.com/office/officeart/2005/8/layout/vList4"/>
    <dgm:cxn modelId="{A338B058-3DBC-48DC-AD68-A164B41EFBC8}" type="presParOf" srcId="{9570AC79-FEB3-4A1C-97A1-CB8E28A6CEAD}" destId="{90F2E35D-174A-4314-AF8C-3A10B2403182}" srcOrd="1" destOrd="0" presId="urn:microsoft.com/office/officeart/2005/8/layout/vList4"/>
    <dgm:cxn modelId="{4DC6D7C2-BDBA-4869-898B-9EF8ECEC9708}" type="presParOf" srcId="{9570AC79-FEB3-4A1C-97A1-CB8E28A6CEAD}" destId="{9922E63F-B522-45A0-A54C-11250FF9068B}" srcOrd="2" destOrd="0" presId="urn:microsoft.com/office/officeart/2005/8/layout/vList4"/>
    <dgm:cxn modelId="{7D507F9D-E20E-4816-81D4-33107A27E9A5}" type="presParOf" srcId="{1DC7D38F-2EA6-411B-A084-1FF6EE4716C5}" destId="{F6BD8859-8DEA-43A1-9DD1-869C06D8C655}" srcOrd="3" destOrd="0" presId="urn:microsoft.com/office/officeart/2005/8/layout/vList4"/>
    <dgm:cxn modelId="{F2FB66B4-6CF4-490F-A2F0-FC6611698924}" type="presParOf" srcId="{1DC7D38F-2EA6-411B-A084-1FF6EE4716C5}" destId="{EE3B820B-9A40-4ABA-9031-29A6ECDDD2A6}" srcOrd="4" destOrd="0" presId="urn:microsoft.com/office/officeart/2005/8/layout/vList4"/>
    <dgm:cxn modelId="{929A3034-29D4-4F6E-8FF7-D923FD151936}" type="presParOf" srcId="{EE3B820B-9A40-4ABA-9031-29A6ECDDD2A6}" destId="{422102AB-1496-4881-BEEE-AF979A3BEC15}" srcOrd="0" destOrd="0" presId="urn:microsoft.com/office/officeart/2005/8/layout/vList4"/>
    <dgm:cxn modelId="{0E12541E-4348-40A9-BD3F-5F6C1E086D64}" type="presParOf" srcId="{EE3B820B-9A40-4ABA-9031-29A6ECDDD2A6}" destId="{5EAA7C91-A256-4FFE-9196-57E267BAD8A4}" srcOrd="1" destOrd="0" presId="urn:microsoft.com/office/officeart/2005/8/layout/vList4"/>
    <dgm:cxn modelId="{27F3BE27-5E73-4113-87EA-7E2A2C78D4E4}" type="presParOf" srcId="{EE3B820B-9A40-4ABA-9031-29A6ECDDD2A6}" destId="{2F2C1A8E-8FA1-4FC6-AB83-7EF603617905}" srcOrd="2" destOrd="0" presId="urn:microsoft.com/office/officeart/2005/8/layout/vList4"/>
    <dgm:cxn modelId="{1485A550-A811-4542-9935-D96EE51F2E86}" type="presParOf" srcId="{1DC7D38F-2EA6-411B-A084-1FF6EE4716C5}" destId="{A53FAB73-3B73-47C6-923B-5F972631F7D6}" srcOrd="5" destOrd="0" presId="urn:microsoft.com/office/officeart/2005/8/layout/vList4"/>
    <dgm:cxn modelId="{4AF3144A-9AA5-46B5-BA5D-54FEFCA027FA}" type="presParOf" srcId="{1DC7D38F-2EA6-411B-A084-1FF6EE4716C5}" destId="{838F4725-73B3-4C07-91BB-A24CFF13E1BB}" srcOrd="6" destOrd="0" presId="urn:microsoft.com/office/officeart/2005/8/layout/vList4"/>
    <dgm:cxn modelId="{400085A2-2E92-4E93-9167-34E5A06E3DE7}" type="presParOf" srcId="{838F4725-73B3-4C07-91BB-A24CFF13E1BB}" destId="{D3B37F68-D447-4DBC-B7DE-85A60BCA80AF}" srcOrd="0" destOrd="0" presId="urn:microsoft.com/office/officeart/2005/8/layout/vList4"/>
    <dgm:cxn modelId="{08A7AC16-9C88-4424-B880-D65B13FF6C3B}" type="presParOf" srcId="{838F4725-73B3-4C07-91BB-A24CFF13E1BB}" destId="{F9FCE240-3C2D-47E9-BF17-AFBF6D6792E9}" srcOrd="1" destOrd="0" presId="urn:microsoft.com/office/officeart/2005/8/layout/vList4"/>
    <dgm:cxn modelId="{0FA142AF-2E59-409A-A67B-B0E8ABD68A20}" type="presParOf" srcId="{838F4725-73B3-4C07-91BB-A24CFF13E1BB}" destId="{09B9F348-3E54-4E5B-A706-66778589366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EF6A2C-6118-46DA-A4E2-4B07E4C94A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2B57DD-BDB8-4819-869A-4B97D073ED0E}">
      <dgm:prSet phldrT="[Text]" custT="1"/>
      <dgm:spPr/>
      <dgm:t>
        <a:bodyPr/>
        <a:lstStyle/>
        <a:p>
          <a:r>
            <a:rPr lang="sr-Latn-ME" sz="1200" noProof="0" dirty="0" smtClean="0">
              <a:solidFill>
                <a:schemeClr val="tx1"/>
              </a:solidFill>
              <a:latin typeface="Arial Nova" panose="020B0504020202020204" pitchFamily="34" charset="0"/>
            </a:rPr>
            <a:t>Osnovana 2007, </a:t>
          </a:r>
          <a:r>
            <a:rPr lang="sr-Latn-ME" sz="1050" noProof="0" dirty="0" smtClean="0">
              <a:solidFill>
                <a:schemeClr val="tx1"/>
              </a:solidFill>
              <a:latin typeface="Arial Nova" panose="020B0504020202020204" pitchFamily="34" charset="0"/>
            </a:rPr>
            <a:t>na osnovu Uredbe Saveta (EZ) br. 168/2007 od 15. februara 2007</a:t>
          </a:r>
          <a:endParaRPr lang="sr-Latn-ME" sz="1200" noProof="0" dirty="0" smtClean="0">
            <a:solidFill>
              <a:schemeClr val="tx1"/>
            </a:solidFill>
            <a:latin typeface="Arial Nova" panose="020B0504020202020204" pitchFamily="34" charset="0"/>
          </a:endParaRPr>
        </a:p>
        <a:p>
          <a:r>
            <a:rPr lang="sr-Latn-ME" sz="1200" noProof="0" dirty="0" smtClean="0">
              <a:solidFill>
                <a:schemeClr val="tx1"/>
              </a:solidFill>
              <a:latin typeface="Arial Nova" panose="020B0504020202020204" pitchFamily="34" charset="0"/>
            </a:rPr>
            <a:t> -  Pružanje pomoći i stručnosti u vezi sa osnovnim pravima za sve organe i države članice EU</a:t>
          </a:r>
        </a:p>
        <a:p>
          <a:r>
            <a:rPr lang="sr-Latn-ME" sz="1200" noProof="0" dirty="0" smtClean="0">
              <a:solidFill>
                <a:schemeClr val="tx1"/>
              </a:solidFill>
              <a:latin typeface="Arial Nova" panose="020B0504020202020204" pitchFamily="34" charset="0"/>
            </a:rPr>
            <a:t> -  Savjetodavni organ, „think tank“ </a:t>
          </a:r>
        </a:p>
        <a:p>
          <a:r>
            <a:rPr lang="sr-Latn-ME" sz="1200" noProof="0" dirty="0" smtClean="0">
              <a:solidFill>
                <a:schemeClr val="tx1"/>
              </a:solidFill>
              <a:latin typeface="Arial Nova" panose="020B0504020202020204" pitchFamily="34" charset="0"/>
            </a:rPr>
            <a:t> -  Član 6 Ugovor o EU sa fokusom na ljudska prava: Evropska konvencija  i Povelja o osnovnim pravima EU</a:t>
          </a:r>
          <a:endParaRPr lang="sr-Latn-ME" sz="1200" noProof="0" dirty="0">
            <a:solidFill>
              <a:schemeClr val="tx1"/>
            </a:solidFill>
            <a:latin typeface="Arial Nova" panose="020B0504020202020204" pitchFamily="34" charset="0"/>
          </a:endParaRPr>
        </a:p>
      </dgm:t>
    </dgm:pt>
    <dgm:pt modelId="{BB3E5AAB-773E-4CE4-95BC-41B4894B6159}" type="parTrans" cxnId="{2978556B-C1F5-4301-8C47-7D48FADE8622}">
      <dgm:prSet/>
      <dgm:spPr/>
      <dgm:t>
        <a:bodyPr/>
        <a:lstStyle/>
        <a:p>
          <a:endParaRPr lang="en-US"/>
        </a:p>
      </dgm:t>
    </dgm:pt>
    <dgm:pt modelId="{84DB5B72-F0CE-49F8-953F-E2CF9B5C0D7D}" type="sibTrans" cxnId="{2978556B-C1F5-4301-8C47-7D48FADE8622}">
      <dgm:prSet/>
      <dgm:spPr/>
      <dgm:t>
        <a:bodyPr/>
        <a:lstStyle/>
        <a:p>
          <a:endParaRPr lang="en-US"/>
        </a:p>
      </dgm:t>
    </dgm:pt>
    <dgm:pt modelId="{C4622B81-6CB2-490A-9088-427D98257F32}">
      <dgm:prSet phldrT="[Text]"/>
      <dgm:spPr/>
      <dgm:t>
        <a:bodyPr/>
        <a:lstStyle/>
        <a:p>
          <a:endParaRPr lang="en-US" dirty="0"/>
        </a:p>
      </dgm:t>
    </dgm:pt>
    <dgm:pt modelId="{30F8A117-9244-4E4B-8F0F-B4EB23FA29E1}" type="parTrans" cxnId="{15BF97B2-D220-445B-87C5-53BF636B73B1}">
      <dgm:prSet/>
      <dgm:spPr/>
      <dgm:t>
        <a:bodyPr/>
        <a:lstStyle/>
        <a:p>
          <a:endParaRPr lang="en-US"/>
        </a:p>
      </dgm:t>
    </dgm:pt>
    <dgm:pt modelId="{CFAE1566-9C7D-450C-825B-9154E706127B}" type="sibTrans" cxnId="{15BF97B2-D220-445B-87C5-53BF636B73B1}">
      <dgm:prSet/>
      <dgm:spPr/>
      <dgm:t>
        <a:bodyPr/>
        <a:lstStyle/>
        <a:p>
          <a:endParaRPr lang="en-US"/>
        </a:p>
      </dgm:t>
    </dgm:pt>
    <dgm:pt modelId="{BBB45327-0A35-46DF-B0FB-D00BB724E27B}">
      <dgm:prSet phldrT="[Text]" custT="1"/>
      <dgm:spPr/>
      <dgm:t>
        <a:bodyPr/>
        <a:lstStyle/>
        <a:p>
          <a:r>
            <a:rPr lang="sr-Latn-ME" sz="1200" noProof="0" dirty="0" smtClean="0">
              <a:solidFill>
                <a:schemeClr val="tx1"/>
              </a:solidFill>
              <a:latin typeface="Arial Nova" panose="020B0504020202020204" pitchFamily="34" charset="0"/>
            </a:rPr>
            <a:t>Prikupljanje i analiza podataka</a:t>
          </a:r>
        </a:p>
        <a:p>
          <a:r>
            <a:rPr lang="sr-Latn-ME" sz="1200" noProof="0" dirty="0" smtClean="0">
              <a:solidFill>
                <a:schemeClr val="tx1"/>
              </a:solidFill>
              <a:latin typeface="Arial Nova" panose="020B0504020202020204" pitchFamily="34" charset="0"/>
            </a:rPr>
            <a:t>Izrada stručnih mišljenja, stručnih mišljenja i studija izvodljivosti – samoinicijativno ili na zahtev nadležnih organa EU</a:t>
          </a:r>
        </a:p>
        <a:p>
          <a:r>
            <a:rPr lang="sr-Latn-ME" sz="1200" noProof="0" dirty="0" smtClean="0">
              <a:solidFill>
                <a:schemeClr val="tx1"/>
              </a:solidFill>
              <a:latin typeface="Arial Nova" panose="020B0504020202020204" pitchFamily="34" charset="0"/>
            </a:rPr>
            <a:t>Promocija osnovnih prava i negovanje dijalog sa civilnim društvom</a:t>
          </a:r>
          <a:endParaRPr lang="sr-Latn-ME" sz="1200" noProof="0" dirty="0">
            <a:solidFill>
              <a:schemeClr val="tx1"/>
            </a:solidFill>
            <a:latin typeface="Arial Nova" panose="020B0504020202020204" pitchFamily="34" charset="0"/>
          </a:endParaRPr>
        </a:p>
      </dgm:t>
    </dgm:pt>
    <dgm:pt modelId="{6E17EC91-127C-4998-B09B-7B4632783A35}" type="parTrans" cxnId="{CCD9A6F2-5B82-4F61-A8CA-357DC8D765B6}">
      <dgm:prSet/>
      <dgm:spPr/>
      <dgm:t>
        <a:bodyPr/>
        <a:lstStyle/>
        <a:p>
          <a:endParaRPr lang="en-US"/>
        </a:p>
      </dgm:t>
    </dgm:pt>
    <dgm:pt modelId="{20A61C06-12B3-4AA1-B10A-E08265BF9BB2}" type="sibTrans" cxnId="{CCD9A6F2-5B82-4F61-A8CA-357DC8D765B6}">
      <dgm:prSet/>
      <dgm:spPr/>
      <dgm:t>
        <a:bodyPr/>
        <a:lstStyle/>
        <a:p>
          <a:endParaRPr lang="en-US"/>
        </a:p>
      </dgm:t>
    </dgm:pt>
    <dgm:pt modelId="{5F67BEAC-53BA-4F79-BB4B-8EED775CF503}">
      <dgm:prSet phldrT="[Text]"/>
      <dgm:spPr/>
      <dgm:t>
        <a:bodyPr/>
        <a:lstStyle/>
        <a:p>
          <a:r>
            <a:rPr lang="sr-Latn-ME" dirty="0" smtClean="0"/>
            <a:t> </a:t>
          </a:r>
          <a:endParaRPr lang="en-US" dirty="0"/>
        </a:p>
      </dgm:t>
    </dgm:pt>
    <dgm:pt modelId="{7F6AFC02-1D84-437B-9A1F-B247020235D7}" type="parTrans" cxnId="{7744A27B-4602-44A9-8423-56692A68D775}">
      <dgm:prSet/>
      <dgm:spPr/>
      <dgm:t>
        <a:bodyPr/>
        <a:lstStyle/>
        <a:p>
          <a:endParaRPr lang="en-US"/>
        </a:p>
      </dgm:t>
    </dgm:pt>
    <dgm:pt modelId="{9BDC0EC2-4506-446D-8E9D-8DFCC47E6D4D}" type="sibTrans" cxnId="{7744A27B-4602-44A9-8423-56692A68D775}">
      <dgm:prSet/>
      <dgm:spPr/>
      <dgm:t>
        <a:bodyPr/>
        <a:lstStyle/>
        <a:p>
          <a:endParaRPr lang="en-US"/>
        </a:p>
      </dgm:t>
    </dgm:pt>
    <dgm:pt modelId="{F4CC3FCA-8379-4B44-A0A2-5A9D81D51077}" type="pres">
      <dgm:prSet presAssocID="{33EF6A2C-6118-46DA-A4E2-4B07E4C94A13}" presName="linear" presStyleCnt="0">
        <dgm:presLayoutVars>
          <dgm:animLvl val="lvl"/>
          <dgm:resizeHandles val="exact"/>
        </dgm:presLayoutVars>
      </dgm:prSet>
      <dgm:spPr/>
      <dgm:t>
        <a:bodyPr/>
        <a:lstStyle/>
        <a:p>
          <a:endParaRPr lang="en-US"/>
        </a:p>
      </dgm:t>
    </dgm:pt>
    <dgm:pt modelId="{A300DE03-3FFC-46D6-8AC0-044F93B3B729}" type="pres">
      <dgm:prSet presAssocID="{672B57DD-BDB8-4819-869A-4B97D073ED0E}" presName="parentText" presStyleLbl="node1" presStyleIdx="0" presStyleCnt="2" custLinFactNeighborX="629" custLinFactNeighborY="39299">
        <dgm:presLayoutVars>
          <dgm:chMax val="0"/>
          <dgm:bulletEnabled val="1"/>
        </dgm:presLayoutVars>
      </dgm:prSet>
      <dgm:spPr/>
      <dgm:t>
        <a:bodyPr/>
        <a:lstStyle/>
        <a:p>
          <a:endParaRPr lang="en-US"/>
        </a:p>
      </dgm:t>
    </dgm:pt>
    <dgm:pt modelId="{5A7F670E-1AFF-4BBB-8EA2-BC135169F4E7}" type="pres">
      <dgm:prSet presAssocID="{672B57DD-BDB8-4819-869A-4B97D073ED0E}" presName="childText" presStyleLbl="revTx" presStyleIdx="0" presStyleCnt="2">
        <dgm:presLayoutVars>
          <dgm:bulletEnabled val="1"/>
        </dgm:presLayoutVars>
      </dgm:prSet>
      <dgm:spPr/>
      <dgm:t>
        <a:bodyPr/>
        <a:lstStyle/>
        <a:p>
          <a:endParaRPr lang="en-US"/>
        </a:p>
      </dgm:t>
    </dgm:pt>
    <dgm:pt modelId="{9059433D-55E8-4648-877D-339821D48EC3}" type="pres">
      <dgm:prSet presAssocID="{BBB45327-0A35-46DF-B0FB-D00BB724E27B}" presName="parentText" presStyleLbl="node1" presStyleIdx="1" presStyleCnt="2" custLinFactNeighborY="-3345">
        <dgm:presLayoutVars>
          <dgm:chMax val="0"/>
          <dgm:bulletEnabled val="1"/>
        </dgm:presLayoutVars>
      </dgm:prSet>
      <dgm:spPr/>
      <dgm:t>
        <a:bodyPr/>
        <a:lstStyle/>
        <a:p>
          <a:endParaRPr lang="en-US"/>
        </a:p>
      </dgm:t>
    </dgm:pt>
    <dgm:pt modelId="{D47F512A-7AAD-41C5-BA25-E17DD69C5BB2}" type="pres">
      <dgm:prSet presAssocID="{BBB45327-0A35-46DF-B0FB-D00BB724E27B}" presName="childText" presStyleLbl="revTx" presStyleIdx="1" presStyleCnt="2">
        <dgm:presLayoutVars>
          <dgm:bulletEnabled val="1"/>
        </dgm:presLayoutVars>
      </dgm:prSet>
      <dgm:spPr/>
      <dgm:t>
        <a:bodyPr/>
        <a:lstStyle/>
        <a:p>
          <a:endParaRPr lang="en-US"/>
        </a:p>
      </dgm:t>
    </dgm:pt>
  </dgm:ptLst>
  <dgm:cxnLst>
    <dgm:cxn modelId="{7744A27B-4602-44A9-8423-56692A68D775}" srcId="{BBB45327-0A35-46DF-B0FB-D00BB724E27B}" destId="{5F67BEAC-53BA-4F79-BB4B-8EED775CF503}" srcOrd="0" destOrd="0" parTransId="{7F6AFC02-1D84-437B-9A1F-B247020235D7}" sibTransId="{9BDC0EC2-4506-446D-8E9D-8DFCC47E6D4D}"/>
    <dgm:cxn modelId="{15BF97B2-D220-445B-87C5-53BF636B73B1}" srcId="{672B57DD-BDB8-4819-869A-4B97D073ED0E}" destId="{C4622B81-6CB2-490A-9088-427D98257F32}" srcOrd="0" destOrd="0" parTransId="{30F8A117-9244-4E4B-8F0F-B4EB23FA29E1}" sibTransId="{CFAE1566-9C7D-450C-825B-9154E706127B}"/>
    <dgm:cxn modelId="{797370B2-6176-4A3B-BE3B-FC1176BAFFD1}" type="presOf" srcId="{BBB45327-0A35-46DF-B0FB-D00BB724E27B}" destId="{9059433D-55E8-4648-877D-339821D48EC3}" srcOrd="0" destOrd="0" presId="urn:microsoft.com/office/officeart/2005/8/layout/vList2"/>
    <dgm:cxn modelId="{B2CF9AC5-1A84-4DC6-A44F-040D6EC1B66B}" type="presOf" srcId="{C4622B81-6CB2-490A-9088-427D98257F32}" destId="{5A7F670E-1AFF-4BBB-8EA2-BC135169F4E7}" srcOrd="0" destOrd="0" presId="urn:microsoft.com/office/officeart/2005/8/layout/vList2"/>
    <dgm:cxn modelId="{CCD9A6F2-5B82-4F61-A8CA-357DC8D765B6}" srcId="{33EF6A2C-6118-46DA-A4E2-4B07E4C94A13}" destId="{BBB45327-0A35-46DF-B0FB-D00BB724E27B}" srcOrd="1" destOrd="0" parTransId="{6E17EC91-127C-4998-B09B-7B4632783A35}" sibTransId="{20A61C06-12B3-4AA1-B10A-E08265BF9BB2}"/>
    <dgm:cxn modelId="{903E4F9C-3AE8-4F29-9466-6C7538B43F29}" type="presOf" srcId="{5F67BEAC-53BA-4F79-BB4B-8EED775CF503}" destId="{D47F512A-7AAD-41C5-BA25-E17DD69C5BB2}" srcOrd="0" destOrd="0" presId="urn:microsoft.com/office/officeart/2005/8/layout/vList2"/>
    <dgm:cxn modelId="{3347CDDD-71BA-44F4-8DAC-2AF9E406D292}" type="presOf" srcId="{33EF6A2C-6118-46DA-A4E2-4B07E4C94A13}" destId="{F4CC3FCA-8379-4B44-A0A2-5A9D81D51077}" srcOrd="0" destOrd="0" presId="urn:microsoft.com/office/officeart/2005/8/layout/vList2"/>
    <dgm:cxn modelId="{2978556B-C1F5-4301-8C47-7D48FADE8622}" srcId="{33EF6A2C-6118-46DA-A4E2-4B07E4C94A13}" destId="{672B57DD-BDB8-4819-869A-4B97D073ED0E}" srcOrd="0" destOrd="0" parTransId="{BB3E5AAB-773E-4CE4-95BC-41B4894B6159}" sibTransId="{84DB5B72-F0CE-49F8-953F-E2CF9B5C0D7D}"/>
    <dgm:cxn modelId="{ED30BD83-CF2F-40E1-82D7-C06ABF5D611F}" type="presOf" srcId="{672B57DD-BDB8-4819-869A-4B97D073ED0E}" destId="{A300DE03-3FFC-46D6-8AC0-044F93B3B729}" srcOrd="0" destOrd="0" presId="urn:microsoft.com/office/officeart/2005/8/layout/vList2"/>
    <dgm:cxn modelId="{F1CECDE7-7019-4EE3-BEB0-987851BB4B2D}" type="presParOf" srcId="{F4CC3FCA-8379-4B44-A0A2-5A9D81D51077}" destId="{A300DE03-3FFC-46D6-8AC0-044F93B3B729}" srcOrd="0" destOrd="0" presId="urn:microsoft.com/office/officeart/2005/8/layout/vList2"/>
    <dgm:cxn modelId="{4FE3B907-F861-48EB-ACFE-5D0176D7DE18}" type="presParOf" srcId="{F4CC3FCA-8379-4B44-A0A2-5A9D81D51077}" destId="{5A7F670E-1AFF-4BBB-8EA2-BC135169F4E7}" srcOrd="1" destOrd="0" presId="urn:microsoft.com/office/officeart/2005/8/layout/vList2"/>
    <dgm:cxn modelId="{97C49542-1F43-4492-8F96-F0144DBD0D64}" type="presParOf" srcId="{F4CC3FCA-8379-4B44-A0A2-5A9D81D51077}" destId="{9059433D-55E8-4648-877D-339821D48EC3}" srcOrd="2" destOrd="0" presId="urn:microsoft.com/office/officeart/2005/8/layout/vList2"/>
    <dgm:cxn modelId="{3A1BF867-EFE5-40FF-BD70-8BC8C32DB6D1}" type="presParOf" srcId="{F4CC3FCA-8379-4B44-A0A2-5A9D81D51077}" destId="{D47F512A-7AAD-41C5-BA25-E17DD69C5B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5584483" y="-855404"/>
          <a:ext cx="6652696" cy="6652696"/>
        </a:xfrm>
        <a:prstGeom prst="blockArc">
          <a:avLst>
            <a:gd name="adj1" fmla="val 18900000"/>
            <a:gd name="adj2" fmla="val 2700000"/>
            <a:gd name="adj3" fmla="val 32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328297" y="224658"/>
          <a:ext cx="11779352"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Evropske zajednice = zajednice ograničenih mogućnosti prevashodno  posvećene ekonomskoj integraciji</a:t>
          </a:r>
          <a:endParaRPr lang="en-US" sz="1600" kern="1200" dirty="0">
            <a:solidFill>
              <a:schemeClr val="tx1"/>
            </a:solidFill>
            <a:latin typeface="+mn-lt"/>
          </a:endParaRPr>
        </a:p>
      </dsp:txBody>
      <dsp:txXfrm>
        <a:off x="328297" y="224658"/>
        <a:ext cx="11779352" cy="449118"/>
      </dsp:txXfrm>
    </dsp:sp>
    <dsp:sp modelId="{D5371005-CAA9-4882-978A-901C0F47A587}">
      <dsp:nvSpPr>
        <dsp:cNvPr id="0" name=""/>
        <dsp:cNvSpPr/>
      </dsp:nvSpPr>
      <dsp:spPr>
        <a:xfrm>
          <a:off x="65974" y="168518"/>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753390" y="898731"/>
          <a:ext cx="11372635"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Pariški ugovor o osnivanju EZUČ,  1951 – bez normi o ljudskim pravima</a:t>
          </a:r>
          <a:endParaRPr lang="en-US" sz="1600" kern="1200" dirty="0">
            <a:solidFill>
              <a:schemeClr val="tx1"/>
            </a:solidFill>
            <a:latin typeface="+mn-lt"/>
          </a:endParaRPr>
        </a:p>
      </dsp:txBody>
      <dsp:txXfrm>
        <a:off x="753390" y="898731"/>
        <a:ext cx="11372635" cy="449118"/>
      </dsp:txXfrm>
    </dsp:sp>
    <dsp:sp modelId="{327255F2-4268-4665-8713-B5677939F239}">
      <dsp:nvSpPr>
        <dsp:cNvPr id="0" name=""/>
        <dsp:cNvSpPr/>
      </dsp:nvSpPr>
      <dsp:spPr>
        <a:xfrm>
          <a:off x="472691" y="842591"/>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020422" y="1584895"/>
          <a:ext cx="11149756"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Rimski ugovori o osnivanju EEZ i EURATOM iz 1957 - bez normi o ljudskim pravima</a:t>
          </a:r>
          <a:endParaRPr lang="en-US" sz="1600" kern="1200" dirty="0">
            <a:solidFill>
              <a:schemeClr val="tx1"/>
            </a:solidFill>
            <a:latin typeface="+mn-lt"/>
          </a:endParaRPr>
        </a:p>
      </dsp:txBody>
      <dsp:txXfrm>
        <a:off x="1020422" y="1584895"/>
        <a:ext cx="11149756" cy="449118"/>
      </dsp:txXfrm>
    </dsp:sp>
    <dsp:sp modelId="{7AFC6B68-AE99-4957-AA79-2A2B8EB709BC}">
      <dsp:nvSpPr>
        <dsp:cNvPr id="0" name=""/>
        <dsp:cNvSpPr/>
      </dsp:nvSpPr>
      <dsp:spPr>
        <a:xfrm>
          <a:off x="695570" y="1516170"/>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983398" y="2232968"/>
          <a:ext cx="11078592"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Ljudska prava zaštićena putem nacionalnih Ustava... Takođe,  EKLJP! </a:t>
          </a:r>
          <a:endParaRPr lang="en-US" sz="1600" kern="1200" dirty="0">
            <a:solidFill>
              <a:schemeClr val="tx1"/>
            </a:solidFill>
            <a:latin typeface="+mn-lt"/>
          </a:endParaRPr>
        </a:p>
      </dsp:txBody>
      <dsp:txXfrm>
        <a:off x="983398" y="2232968"/>
        <a:ext cx="11078592" cy="449118"/>
      </dsp:txXfrm>
    </dsp:sp>
    <dsp:sp modelId="{655E5B67-5B0B-4885-9477-B1178D529957}">
      <dsp:nvSpPr>
        <dsp:cNvPr id="0" name=""/>
        <dsp:cNvSpPr/>
      </dsp:nvSpPr>
      <dsp:spPr>
        <a:xfrm>
          <a:off x="766733" y="2190244"/>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976269" y="2920457"/>
          <a:ext cx="11149756"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hr-HR" sz="1600" kern="1200" dirty="0" smtClean="0">
              <a:solidFill>
                <a:schemeClr val="tx1"/>
              </a:solidFill>
              <a:latin typeface="+mn-lt"/>
            </a:rPr>
            <a:t>Jedinstveni evropski akt 1986, preambula </a:t>
          </a:r>
          <a:endParaRPr lang="sr-Latn-ME" sz="1600" b="1" kern="1200" dirty="0" smtClean="0">
            <a:solidFill>
              <a:schemeClr val="tx1"/>
            </a:solidFill>
            <a:effectLst/>
            <a:latin typeface="+mn-lt"/>
          </a:endParaRPr>
        </a:p>
      </dsp:txBody>
      <dsp:txXfrm>
        <a:off x="976269" y="2920457"/>
        <a:ext cx="11149756" cy="449118"/>
      </dsp:txXfrm>
    </dsp:sp>
    <dsp:sp modelId="{15301114-3704-4F07-89C9-78948C951BC8}">
      <dsp:nvSpPr>
        <dsp:cNvPr id="0" name=""/>
        <dsp:cNvSpPr/>
      </dsp:nvSpPr>
      <dsp:spPr>
        <a:xfrm>
          <a:off x="695570" y="2864317"/>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A8EB6-CD5A-4BD6-A4D8-58041D699693}">
      <dsp:nvSpPr>
        <dsp:cNvPr id="0" name=""/>
        <dsp:cNvSpPr/>
      </dsp:nvSpPr>
      <dsp:spPr>
        <a:xfrm>
          <a:off x="767379" y="3601119"/>
          <a:ext cx="11372635"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Kriterijumi iz Kopenhagena, 1993.. Poštovanje demokratije, vladavine prava, ljudskih prava i zaštita manjina... </a:t>
          </a:r>
        </a:p>
      </dsp:txBody>
      <dsp:txXfrm>
        <a:off x="767379" y="3601119"/>
        <a:ext cx="11372635" cy="449118"/>
      </dsp:txXfrm>
    </dsp:sp>
    <dsp:sp modelId="{CFA6E74E-D3BF-41DB-A21B-7F898AF5AFFB}">
      <dsp:nvSpPr>
        <dsp:cNvPr id="0" name=""/>
        <dsp:cNvSpPr/>
      </dsp:nvSpPr>
      <dsp:spPr>
        <a:xfrm>
          <a:off x="472691" y="3537896"/>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1578B-E0F6-489B-A389-B458E55A62D2}">
      <dsp:nvSpPr>
        <dsp:cNvPr id="0" name=""/>
        <dsp:cNvSpPr/>
      </dsp:nvSpPr>
      <dsp:spPr>
        <a:xfrm>
          <a:off x="411106" y="4249193"/>
          <a:ext cx="11779352" cy="449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488"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Evropski sud pravde posredno primjenjivao EKLJP...dok su ugovori o tome ćutali.. </a:t>
          </a:r>
        </a:p>
      </dsp:txBody>
      <dsp:txXfrm>
        <a:off x="411106" y="4249193"/>
        <a:ext cx="11779352" cy="449118"/>
      </dsp:txXfrm>
    </dsp:sp>
    <dsp:sp modelId="{0B899659-00EA-4EC5-8016-077FC6B97412}">
      <dsp:nvSpPr>
        <dsp:cNvPr id="0" name=""/>
        <dsp:cNvSpPr/>
      </dsp:nvSpPr>
      <dsp:spPr>
        <a:xfrm>
          <a:off x="65974" y="4211970"/>
          <a:ext cx="561398" cy="56139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7122290" y="-1077940"/>
          <a:ext cx="8476705" cy="8476705"/>
        </a:xfrm>
        <a:prstGeom prst="blockArc">
          <a:avLst>
            <a:gd name="adj1" fmla="val 18900000"/>
            <a:gd name="adj2" fmla="val 2700000"/>
            <a:gd name="adj3" fmla="val 25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2C3DB-1D5F-4186-A7C2-43EAE7E73D72}">
      <dsp:nvSpPr>
        <dsp:cNvPr id="0" name=""/>
        <dsp:cNvSpPr/>
      </dsp:nvSpPr>
      <dsp:spPr>
        <a:xfrm>
          <a:off x="546332" y="141261"/>
          <a:ext cx="11596413" cy="10934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385" tIns="35560" rIns="35560" bIns="35560" numCol="1" spcCol="1270" anchor="ctr" anchorCtr="0">
          <a:noAutofit/>
        </a:bodyPr>
        <a:lstStyle/>
        <a:p>
          <a:pPr lvl="0" algn="l" defTabSz="622300">
            <a:lnSpc>
              <a:spcPct val="90000"/>
            </a:lnSpc>
            <a:spcBef>
              <a:spcPct val="0"/>
            </a:spcBef>
            <a:spcAft>
              <a:spcPct val="35000"/>
            </a:spcAft>
          </a:pPr>
          <a:endParaRPr lang="sr-Latn-ME" sz="1400" b="0" kern="1200" dirty="0" smtClean="0">
            <a:solidFill>
              <a:schemeClr val="tx1"/>
            </a:solidFill>
            <a:latin typeface="+mn-lt"/>
          </a:endParaRPr>
        </a:p>
        <a:p>
          <a:pPr lvl="0" algn="l" defTabSz="622300">
            <a:lnSpc>
              <a:spcPct val="90000"/>
            </a:lnSpc>
            <a:spcBef>
              <a:spcPct val="0"/>
            </a:spcBef>
            <a:spcAft>
              <a:spcPct val="35000"/>
            </a:spcAft>
          </a:pPr>
          <a:r>
            <a:rPr lang="sr-Latn-ME" sz="1400" b="0" kern="1200" dirty="0" smtClean="0">
              <a:solidFill>
                <a:schemeClr val="tx1"/>
              </a:solidFill>
              <a:latin typeface="+mn-lt"/>
            </a:rPr>
            <a:t>Prvo formalno prepoznavanje  - </a:t>
          </a:r>
          <a:r>
            <a:rPr lang="sr-Latn-ME" sz="1400" b="1" kern="1200" dirty="0" smtClean="0">
              <a:solidFill>
                <a:schemeClr val="tx1"/>
              </a:solidFill>
              <a:latin typeface="+mn-lt"/>
            </a:rPr>
            <a:t>Ugovor iz Mastriht</a:t>
          </a:r>
          <a:r>
            <a:rPr lang="sr-Latn-ME" sz="1400" b="0" kern="1200" dirty="0" smtClean="0">
              <a:solidFill>
                <a:schemeClr val="tx1"/>
              </a:solidFill>
              <a:latin typeface="+mn-lt"/>
            </a:rPr>
            <a:t>a, 1992, čl. 6(2): Unija će kao opšte principe prava Zajednice poštovati osnovna prava onako kako su ona garantovana Evropskom konvencijom...i kako proističu iz ustavnih tradicija zajedničkih za sve članice (Unije)“..</a:t>
          </a:r>
        </a:p>
        <a:p>
          <a:pPr lvl="0" algn="l" defTabSz="622300">
            <a:lnSpc>
              <a:spcPct val="90000"/>
            </a:lnSpc>
            <a:spcBef>
              <a:spcPct val="0"/>
            </a:spcBef>
            <a:spcAft>
              <a:spcPct val="35000"/>
            </a:spcAft>
          </a:pPr>
          <a:r>
            <a:rPr lang="sr-Latn-ME" sz="1400" b="0" kern="1200" dirty="0" smtClean="0">
              <a:solidFill>
                <a:schemeClr val="tx1"/>
              </a:solidFill>
              <a:latin typeface="+mn-lt"/>
            </a:rPr>
            <a:t>Čl.46 enumerativno nabraja slučajeve u kojima Evropski sud pravde može da postupa, a u njima nije navedena i mogućnost postupanja po članu 6 (2)...</a:t>
          </a:r>
        </a:p>
        <a:p>
          <a:pPr lvl="0" algn="l" defTabSz="622300">
            <a:lnSpc>
              <a:spcPct val="90000"/>
            </a:lnSpc>
            <a:spcBef>
              <a:spcPct val="0"/>
            </a:spcBef>
            <a:spcAft>
              <a:spcPct val="35000"/>
            </a:spcAft>
          </a:pPr>
          <a:r>
            <a:rPr lang="sr-Latn-ME" sz="1400" b="0" kern="1200" dirty="0" smtClean="0">
              <a:solidFill>
                <a:schemeClr val="tx1"/>
              </a:solidFill>
              <a:latin typeface="+mn-lt"/>
            </a:rPr>
            <a:t>Ovaj ugovor proklamuje: koncept građanstva EU, podrška demokratskom sistemu, ljudskim pravima i nacionalnim identitetima, i princip supsidijarnosti...) </a:t>
          </a:r>
        </a:p>
        <a:p>
          <a:pPr lvl="0" algn="l" defTabSz="622300">
            <a:lnSpc>
              <a:spcPct val="90000"/>
            </a:lnSpc>
            <a:spcBef>
              <a:spcPct val="0"/>
            </a:spcBef>
            <a:spcAft>
              <a:spcPct val="35000"/>
            </a:spcAft>
          </a:pPr>
          <a:r>
            <a:rPr lang="sr-Latn-ME" sz="1600" b="0" kern="1200" dirty="0" smtClean="0">
              <a:solidFill>
                <a:schemeClr val="tx1"/>
              </a:solidFill>
              <a:latin typeface="+mn-lt"/>
            </a:rPr>
            <a:t>  </a:t>
          </a:r>
          <a:endParaRPr lang="en-US" sz="1600" b="0" kern="1200" dirty="0">
            <a:solidFill>
              <a:schemeClr val="tx1"/>
            </a:solidFill>
            <a:latin typeface="+mn-lt"/>
          </a:endParaRPr>
        </a:p>
      </dsp:txBody>
      <dsp:txXfrm>
        <a:off x="546332" y="141261"/>
        <a:ext cx="11596413" cy="1093415"/>
      </dsp:txXfrm>
    </dsp:sp>
    <dsp:sp modelId="{327255F2-4268-4665-8713-B5677939F239}">
      <dsp:nvSpPr>
        <dsp:cNvPr id="0" name=""/>
        <dsp:cNvSpPr/>
      </dsp:nvSpPr>
      <dsp:spPr>
        <a:xfrm>
          <a:off x="89761" y="259706"/>
          <a:ext cx="828953" cy="82895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DED7D-60B4-49C3-875E-CCE111D8F909}">
      <dsp:nvSpPr>
        <dsp:cNvPr id="0" name=""/>
        <dsp:cNvSpPr/>
      </dsp:nvSpPr>
      <dsp:spPr>
        <a:xfrm>
          <a:off x="1112503" y="1297154"/>
          <a:ext cx="11050917" cy="17127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385" tIns="35560" rIns="35560" bIns="35560" numCol="1" spcCol="1270" anchor="ctr" anchorCtr="0">
          <a:noAutofit/>
        </a:bodyPr>
        <a:lstStyle/>
        <a:p>
          <a:pPr lvl="0" algn="l" defTabSz="622300">
            <a:lnSpc>
              <a:spcPct val="90000"/>
            </a:lnSpc>
            <a:spcBef>
              <a:spcPct val="0"/>
            </a:spcBef>
            <a:spcAft>
              <a:spcPct val="35000"/>
            </a:spcAft>
          </a:pPr>
          <a:r>
            <a:rPr lang="sr-Latn-ME" sz="1400" b="1" kern="1200" dirty="0" smtClean="0">
              <a:solidFill>
                <a:schemeClr val="tx1"/>
              </a:solidFill>
            </a:rPr>
            <a:t>Ugovor iz Amsterdama</a:t>
          </a:r>
          <a:r>
            <a:rPr lang="sr-Latn-ME" sz="1400" kern="1200" dirty="0" smtClean="0">
              <a:solidFill>
                <a:schemeClr val="tx1"/>
              </a:solidFill>
            </a:rPr>
            <a:t>, 1999:</a:t>
          </a:r>
        </a:p>
        <a:p>
          <a:pPr lvl="0" algn="l" defTabSz="622300">
            <a:lnSpc>
              <a:spcPct val="90000"/>
            </a:lnSpc>
            <a:spcBef>
              <a:spcPct val="0"/>
            </a:spcBef>
            <a:spcAft>
              <a:spcPct val="35000"/>
            </a:spcAft>
          </a:pPr>
          <a:r>
            <a:rPr lang="sr-Latn-ME" sz="1400" kern="1200" dirty="0" smtClean="0">
              <a:solidFill>
                <a:schemeClr val="tx1"/>
              </a:solidFill>
            </a:rPr>
            <a:t>1) Jasno navođenje </a:t>
          </a:r>
          <a:r>
            <a:rPr lang="sr-Latn-ME" sz="1400" b="1" kern="1200" dirty="0" smtClean="0">
              <a:solidFill>
                <a:schemeClr val="tx1"/>
              </a:solidFill>
            </a:rPr>
            <a:t>vrijednosti</a:t>
          </a:r>
          <a:r>
            <a:rPr lang="sr-Latn-ME" sz="1400" kern="1200" dirty="0" smtClean="0">
              <a:solidFill>
                <a:schemeClr val="tx1"/>
              </a:solidFill>
            </a:rPr>
            <a:t> ... „Unija je zasnovana na principima slobode, demokratije, poštovanja ljudksih prava i osnovnih sloboda, i vladavine prava, principa koji su zajednički za sve članicama.“</a:t>
          </a:r>
        </a:p>
        <a:p>
          <a:pPr lvl="0" algn="l" defTabSz="622300">
            <a:lnSpc>
              <a:spcPct val="90000"/>
            </a:lnSpc>
            <a:spcBef>
              <a:spcPct val="0"/>
            </a:spcBef>
            <a:spcAft>
              <a:spcPct val="35000"/>
            </a:spcAft>
          </a:pPr>
          <a:r>
            <a:rPr lang="sr-Latn-ME" sz="1400" kern="1200" dirty="0" smtClean="0">
              <a:solidFill>
                <a:schemeClr val="tx1"/>
              </a:solidFill>
            </a:rPr>
            <a:t>2) Preispitivanje povreda ljudskih prava od ograna Unije</a:t>
          </a:r>
        </a:p>
        <a:p>
          <a:pPr lvl="0" algn="l" defTabSz="622300">
            <a:lnSpc>
              <a:spcPct val="90000"/>
            </a:lnSpc>
            <a:spcBef>
              <a:spcPct val="0"/>
            </a:spcBef>
            <a:spcAft>
              <a:spcPct val="35000"/>
            </a:spcAft>
          </a:pPr>
          <a:r>
            <a:rPr lang="sr-Latn-ME" sz="1400" kern="1200" dirty="0" smtClean="0">
              <a:solidFill>
                <a:schemeClr val="tx1"/>
              </a:solidFill>
            </a:rPr>
            <a:t>3) Proširena nadležnost Unije da preuzima mjere u cilju borbe protiv diskriminacije</a:t>
          </a:r>
        </a:p>
        <a:p>
          <a:pPr lvl="0" algn="l" defTabSz="622300">
            <a:lnSpc>
              <a:spcPct val="90000"/>
            </a:lnSpc>
            <a:spcBef>
              <a:spcPct val="0"/>
            </a:spcBef>
            <a:spcAft>
              <a:spcPct val="35000"/>
            </a:spcAft>
          </a:pPr>
          <a:r>
            <a:rPr lang="sr-Latn-ME" sz="1400" kern="1200" dirty="0" smtClean="0">
              <a:solidFill>
                <a:schemeClr val="tx1"/>
              </a:solidFill>
            </a:rPr>
            <a:t>4)) Uvođenje mogućnosti suspendovanja prava države članice zbog kršenja ljudskih prava</a:t>
          </a:r>
          <a:endParaRPr lang="en-US" sz="1400" kern="1200" dirty="0">
            <a:solidFill>
              <a:schemeClr val="tx1"/>
            </a:solidFill>
          </a:endParaRPr>
        </a:p>
      </dsp:txBody>
      <dsp:txXfrm>
        <a:off x="1112503" y="1297154"/>
        <a:ext cx="11050917" cy="1712703"/>
      </dsp:txXfrm>
    </dsp:sp>
    <dsp:sp modelId="{5B796D2F-C806-4F71-B042-E01CC1FDA3C4}">
      <dsp:nvSpPr>
        <dsp:cNvPr id="0" name=""/>
        <dsp:cNvSpPr/>
      </dsp:nvSpPr>
      <dsp:spPr>
        <a:xfrm>
          <a:off x="635257" y="1254323"/>
          <a:ext cx="828953" cy="82895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382779" y="3048948"/>
          <a:ext cx="10801475" cy="6631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385"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Proglašenje Povelje, Nica, 2000</a:t>
          </a:r>
          <a:endParaRPr lang="en-US" sz="1600" b="0" kern="1200" dirty="0">
            <a:solidFill>
              <a:schemeClr val="tx1"/>
            </a:solidFill>
            <a:latin typeface="+mn-lt"/>
          </a:endParaRPr>
        </a:p>
      </dsp:txBody>
      <dsp:txXfrm>
        <a:off x="1382779" y="3048948"/>
        <a:ext cx="10801475" cy="663162"/>
      </dsp:txXfrm>
    </dsp:sp>
    <dsp:sp modelId="{7AFC6B68-AE99-4957-AA79-2A2B8EB709BC}">
      <dsp:nvSpPr>
        <dsp:cNvPr id="0" name=""/>
        <dsp:cNvSpPr/>
      </dsp:nvSpPr>
      <dsp:spPr>
        <a:xfrm>
          <a:off x="1002112" y="2798695"/>
          <a:ext cx="828953" cy="82895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1388937" y="3722104"/>
          <a:ext cx="10801475" cy="6631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385"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Propisana pravna obaveznost, Lisabonski ugovor, 2009 - ustavno punoljetstvo u zaštiti ljudskih prava</a:t>
          </a:r>
          <a:endParaRPr lang="en-US" sz="1600" b="0" kern="1200" dirty="0">
            <a:solidFill>
              <a:schemeClr val="tx1"/>
            </a:solidFill>
            <a:latin typeface="+mn-lt"/>
          </a:endParaRPr>
        </a:p>
      </dsp:txBody>
      <dsp:txXfrm>
        <a:off x="1388937" y="3722104"/>
        <a:ext cx="10801475" cy="663162"/>
      </dsp:txXfrm>
    </dsp:sp>
    <dsp:sp modelId="{655E5B67-5B0B-4885-9477-B1178D529957}">
      <dsp:nvSpPr>
        <dsp:cNvPr id="0" name=""/>
        <dsp:cNvSpPr/>
      </dsp:nvSpPr>
      <dsp:spPr>
        <a:xfrm>
          <a:off x="824119" y="3548117"/>
          <a:ext cx="828953" cy="82895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1083218" y="4514192"/>
          <a:ext cx="11050917" cy="6631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385"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INTERPLEJ: OSNOVNA PRAVA – FUNDAMENTALNE SLOBODE počinje jurisprudencijom ESP (SCHMIDBERGER, OMEGA, SAYN- WITTGENSTEIN, DYNAMIC MEDIEN, VIKING, LAVAL...)</a:t>
          </a:r>
        </a:p>
      </dsp:txBody>
      <dsp:txXfrm>
        <a:off x="1083218" y="4514192"/>
        <a:ext cx="11050917" cy="663162"/>
      </dsp:txXfrm>
    </dsp:sp>
    <dsp:sp modelId="{15301114-3704-4F07-89C9-78948C951BC8}">
      <dsp:nvSpPr>
        <dsp:cNvPr id="0" name=""/>
        <dsp:cNvSpPr/>
      </dsp:nvSpPr>
      <dsp:spPr>
        <a:xfrm>
          <a:off x="635257" y="4237547"/>
          <a:ext cx="828953" cy="82895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A8EB6-CD5A-4BD6-A4D8-58041D699693}">
      <dsp:nvSpPr>
        <dsp:cNvPr id="0" name=""/>
        <dsp:cNvSpPr/>
      </dsp:nvSpPr>
      <dsp:spPr>
        <a:xfrm>
          <a:off x="504237" y="5315061"/>
          <a:ext cx="11596413" cy="6631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385" tIns="40640" rIns="40640" bIns="40640" numCol="1" spcCol="1270" anchor="ctr" anchorCtr="0">
          <a:noAutofit/>
        </a:bodyPr>
        <a:lstStyle/>
        <a:p>
          <a:pPr lvl="0" algn="l" defTabSz="711200">
            <a:lnSpc>
              <a:spcPct val="90000"/>
            </a:lnSpc>
            <a:spcBef>
              <a:spcPct val="0"/>
            </a:spcBef>
            <a:spcAft>
              <a:spcPct val="35000"/>
            </a:spcAft>
          </a:pPr>
          <a:r>
            <a:rPr lang="sr-Latn-ME" sz="1600" b="0" kern="1200" dirty="0" smtClean="0">
              <a:solidFill>
                <a:schemeClr val="tx1"/>
              </a:solidFill>
              <a:effectLst/>
              <a:latin typeface="+mn-lt"/>
            </a:rPr>
            <a:t>Osnovna prava  - opšti principi EU – pomažu u tumačenju EU prava i imaju remifikacije na zajedničko tržište... </a:t>
          </a:r>
        </a:p>
      </dsp:txBody>
      <dsp:txXfrm>
        <a:off x="504237" y="5315061"/>
        <a:ext cx="11596413" cy="663162"/>
      </dsp:txXfrm>
    </dsp:sp>
    <dsp:sp modelId="{CFA6E74E-D3BF-41DB-A21B-7F898AF5AFFB}">
      <dsp:nvSpPr>
        <dsp:cNvPr id="0" name=""/>
        <dsp:cNvSpPr/>
      </dsp:nvSpPr>
      <dsp:spPr>
        <a:xfrm>
          <a:off x="89761" y="5232165"/>
          <a:ext cx="828953" cy="82895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25953-B71B-47C9-B190-A2AD4B52819D}">
      <dsp:nvSpPr>
        <dsp:cNvPr id="0" name=""/>
        <dsp:cNvSpPr/>
      </dsp:nvSpPr>
      <dsp:spPr>
        <a:xfrm>
          <a:off x="0" y="962695"/>
          <a:ext cx="121920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038F2-1C76-42B0-9465-14A1EEEE1639}">
      <dsp:nvSpPr>
        <dsp:cNvPr id="0" name=""/>
        <dsp:cNvSpPr/>
      </dsp:nvSpPr>
      <dsp:spPr>
        <a:xfrm>
          <a:off x="597046" y="0"/>
          <a:ext cx="11594953" cy="11657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Čl.2</a:t>
          </a:r>
        </a:p>
        <a:p>
          <a:pPr lvl="0" algn="just"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Unija se zasniva na vrijednostima poštovanja ljudskog dostojanstva, slobode, demokratije, jednakosti, vladavine prava i poštovanja ljudskih prava, ukljuĉujući i prava pripadnika manjina. </a:t>
          </a:r>
        </a:p>
        <a:p>
          <a:pPr lvl="0" algn="just"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Ove vrijednosti su zajedniĉke državama ĉlanicama u društvu u kojem preovlađuju pluralizam, nediskriminacija, tolerancija, pravda, solidarnost i ravnopravnost žena i muškaraca</a:t>
          </a:r>
          <a:endParaRPr lang="sr-Latn-ME" sz="1400" b="0" kern="1200" noProof="0" dirty="0">
            <a:solidFill>
              <a:schemeClr val="tx1"/>
            </a:solidFill>
            <a:latin typeface="+mn-lt"/>
            <a:cs typeface="Arial" panose="020B0604020202020204" pitchFamily="34" charset="0"/>
          </a:endParaRPr>
        </a:p>
      </dsp:txBody>
      <dsp:txXfrm>
        <a:off x="653954" y="56908"/>
        <a:ext cx="11481137" cy="1051954"/>
      </dsp:txXfrm>
    </dsp:sp>
    <dsp:sp modelId="{A9CE4F43-B166-4B2B-B656-C93299C2902E}">
      <dsp:nvSpPr>
        <dsp:cNvPr id="0" name=""/>
        <dsp:cNvSpPr/>
      </dsp:nvSpPr>
      <dsp:spPr>
        <a:xfrm>
          <a:off x="0" y="2323386"/>
          <a:ext cx="121920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DC00A-1CA1-4558-8F67-17CF3F91C9AA}">
      <dsp:nvSpPr>
        <dsp:cNvPr id="0" name=""/>
        <dsp:cNvSpPr/>
      </dsp:nvSpPr>
      <dsp:spPr>
        <a:xfrm>
          <a:off x="572339" y="1627367"/>
          <a:ext cx="11580847" cy="9934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Čl.3</a:t>
          </a:r>
        </a:p>
        <a:p>
          <a:pPr lvl="0" algn="l"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Cilj Unije je unapređenje mira, njenih vrijednosti i blagostanja njenih naroda. </a:t>
          </a:r>
        </a:p>
        <a:p>
          <a:pPr lvl="0" algn="l"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Unija nudi svojim građanima prostor slobode, bezbjednosti i pravde bez unutrašnjih granica, na kojem je osigurano slobodno kretanje lica ...</a:t>
          </a:r>
          <a:r>
            <a:rPr lang="sr-Latn-ME" sz="1400" b="0" kern="1200" dirty="0" smtClean="0">
              <a:solidFill>
                <a:schemeClr val="tx1"/>
              </a:solidFill>
              <a:latin typeface="+mn-lt"/>
            </a:rPr>
            <a:t>Cilj Unije je unapređenje mira, njenih vrijednosti i blagostanja njenih naroda.... </a:t>
          </a:r>
          <a:endParaRPr lang="sr-Latn-ME" sz="1400" b="0" kern="1200" noProof="0" dirty="0">
            <a:solidFill>
              <a:schemeClr val="tx1"/>
            </a:solidFill>
            <a:latin typeface="+mn-lt"/>
            <a:cs typeface="Arial" panose="020B0604020202020204" pitchFamily="34" charset="0"/>
          </a:endParaRPr>
        </a:p>
      </dsp:txBody>
      <dsp:txXfrm>
        <a:off x="620834" y="1675862"/>
        <a:ext cx="11483857" cy="896425"/>
      </dsp:txXfrm>
    </dsp:sp>
    <dsp:sp modelId="{7D4188A8-CAFF-4022-8239-A078C3C5C078}">
      <dsp:nvSpPr>
        <dsp:cNvPr id="0" name=""/>
        <dsp:cNvSpPr/>
      </dsp:nvSpPr>
      <dsp:spPr>
        <a:xfrm>
          <a:off x="0" y="4518723"/>
          <a:ext cx="121920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AB7D4C-7153-45BD-8627-58996710E694}">
      <dsp:nvSpPr>
        <dsp:cNvPr id="0" name=""/>
        <dsp:cNvSpPr/>
      </dsp:nvSpPr>
      <dsp:spPr>
        <a:xfrm>
          <a:off x="572907" y="3027466"/>
          <a:ext cx="11582749" cy="1865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622300">
            <a:lnSpc>
              <a:spcPct val="90000"/>
            </a:lnSpc>
            <a:spcBef>
              <a:spcPct val="0"/>
            </a:spcBef>
            <a:spcAft>
              <a:spcPct val="35000"/>
            </a:spcAft>
          </a:pPr>
          <a:r>
            <a:rPr lang="sr-Latn-ME" sz="1400" b="0" kern="1200" noProof="0" dirty="0" smtClean="0">
              <a:solidFill>
                <a:schemeClr val="tx1"/>
              </a:solidFill>
              <a:latin typeface="+mn-lt"/>
              <a:cs typeface="Arial" panose="020B0604020202020204" pitchFamily="34" charset="0"/>
            </a:rPr>
            <a:t>Čl.6</a:t>
          </a:r>
        </a:p>
        <a:p>
          <a:pPr marL="0" marR="0" lvl="0" indent="0" algn="l" defTabSz="914400" eaLnBrk="1" fontAlgn="auto" latinLnBrk="0" hangingPunct="1">
            <a:lnSpc>
              <a:spcPct val="100000"/>
            </a:lnSpc>
            <a:spcBef>
              <a:spcPct val="0"/>
            </a:spcBef>
            <a:spcAft>
              <a:spcPts val="0"/>
            </a:spcAft>
            <a:buClrTx/>
            <a:buSzTx/>
            <a:buFontTx/>
            <a:buNone/>
            <a:tabLst/>
            <a:defRPr/>
          </a:pPr>
          <a:r>
            <a:rPr lang="sr-Latn-ME" sz="1400" kern="1200" noProof="0" dirty="0" smtClean="0">
              <a:solidFill>
                <a:schemeClr val="tx1"/>
              </a:solidFill>
              <a:latin typeface="+mn-lt"/>
              <a:cs typeface="Arial" panose="020B0604020202020204" pitchFamily="34" charset="0"/>
            </a:rPr>
            <a:t>Unija</a:t>
          </a:r>
          <a:r>
            <a:rPr lang="sr-Latn-ME" sz="1400" b="1" kern="1200" noProof="0" dirty="0" smtClean="0">
              <a:solidFill>
                <a:schemeClr val="tx1"/>
              </a:solidFill>
              <a:latin typeface="+mn-lt"/>
              <a:cs typeface="Arial" panose="020B0604020202020204" pitchFamily="34" charset="0"/>
            </a:rPr>
            <a:t> priznaje prava, slobode i načela </a:t>
          </a:r>
          <a:r>
            <a:rPr lang="sr-Latn-ME" sz="1400" kern="1200" noProof="0" dirty="0" smtClean="0">
              <a:solidFill>
                <a:schemeClr val="tx1"/>
              </a:solidFill>
              <a:latin typeface="+mn-lt"/>
              <a:cs typeface="Arial" panose="020B0604020202020204" pitchFamily="34" charset="0"/>
            </a:rPr>
            <a:t>iz Povelje o osnovnim pravima Evropske unije od 7. decembra 2000g, u tekstu izmijenjenom u Strazburu 12. decembra 2007g, </a:t>
          </a:r>
          <a:r>
            <a:rPr lang="sr-Latn-ME" sz="1400" kern="1200" noProof="0" dirty="0" smtClean="0">
              <a:solidFill>
                <a:schemeClr val="tx1"/>
              </a:solidFill>
            </a:rPr>
            <a:t>koja ima </a:t>
          </a:r>
          <a:r>
            <a:rPr lang="sr-Latn-ME" sz="1400" b="1" kern="1200" noProof="0" dirty="0" smtClean="0">
              <a:solidFill>
                <a:schemeClr val="tx1"/>
              </a:solidFill>
            </a:rPr>
            <a:t>istu pravnu snagu </a:t>
          </a:r>
          <a:r>
            <a:rPr lang="sr-Latn-ME" sz="1400" kern="1200" noProof="0" dirty="0" smtClean="0">
              <a:solidFill>
                <a:schemeClr val="tx1"/>
              </a:solidFill>
            </a:rPr>
            <a:t>kao Ugovori. Odredbama Povelje ni na koji se način ne proširuju nadležnosti Unije kako su utvrđene u Ugovorima</a:t>
          </a:r>
          <a:r>
            <a:rPr lang="sr-Latn-ME" sz="1400" kern="1200" noProof="0" dirty="0" smtClean="0">
              <a:solidFill>
                <a:schemeClr val="tx1"/>
              </a:solidFill>
              <a:latin typeface="+mn-lt"/>
            </a:rPr>
            <a:t>. </a:t>
          </a:r>
          <a:endParaRPr lang="sr-Latn-ME" sz="1400" kern="1200" noProof="0" dirty="0" smtClean="0">
            <a:solidFill>
              <a:schemeClr val="tx1"/>
            </a:solidFill>
            <a:latin typeface="+mn-lt"/>
            <a:cs typeface="Arial" panose="020B0604020202020204" pitchFamily="34" charset="0"/>
          </a:endParaRPr>
        </a:p>
        <a:p>
          <a:pPr lvl="0" algn="l" defTabSz="622300">
            <a:lnSpc>
              <a:spcPct val="90000"/>
            </a:lnSpc>
            <a:spcBef>
              <a:spcPct val="0"/>
            </a:spcBef>
            <a:spcAft>
              <a:spcPct val="35000"/>
            </a:spcAft>
          </a:pPr>
          <a:endParaRPr lang="sr-Latn-ME" sz="1400" kern="1200" dirty="0" smtClean="0">
            <a:solidFill>
              <a:schemeClr val="tx1"/>
            </a:solidFill>
            <a:latin typeface="+mn-lt"/>
          </a:endParaRPr>
        </a:p>
        <a:p>
          <a:pPr lvl="0" algn="l" defTabSz="622300">
            <a:lnSpc>
              <a:spcPct val="90000"/>
            </a:lnSpc>
            <a:spcBef>
              <a:spcPct val="0"/>
            </a:spcBef>
            <a:spcAft>
              <a:spcPct val="35000"/>
            </a:spcAft>
          </a:pPr>
          <a:r>
            <a:rPr lang="sr-Latn-ME" sz="1400" kern="1200" dirty="0" smtClean="0">
              <a:solidFill>
                <a:schemeClr val="tx1"/>
              </a:solidFill>
              <a:latin typeface="+mn-lt"/>
            </a:rPr>
            <a:t>Unija </a:t>
          </a:r>
          <a:r>
            <a:rPr lang="sr-Latn-ME" sz="1400" b="1" kern="1200" dirty="0" smtClean="0">
              <a:solidFill>
                <a:schemeClr val="tx1"/>
              </a:solidFill>
              <a:latin typeface="+mn-lt"/>
            </a:rPr>
            <a:t>pristupa</a:t>
          </a:r>
          <a:r>
            <a:rPr lang="sr-Latn-ME" sz="1400" kern="1200" dirty="0" smtClean="0">
              <a:solidFill>
                <a:schemeClr val="tx1"/>
              </a:solidFill>
              <a:latin typeface="+mn-lt"/>
            </a:rPr>
            <a:t> Evropskoj konvenciji za zaštitu ljudskih prava i osnovnih sloboda. </a:t>
          </a:r>
          <a:endParaRPr lang="sr-Latn-ME" sz="1400" kern="1200" noProof="0" dirty="0" smtClean="0">
            <a:solidFill>
              <a:schemeClr val="tx1"/>
            </a:solidFill>
            <a:latin typeface="+mn-lt"/>
            <a:cs typeface="Arial" panose="020B0604020202020204" pitchFamily="34" charset="0"/>
          </a:endParaRPr>
        </a:p>
        <a:p>
          <a:pPr lvl="0" algn="l" defTabSz="622300">
            <a:lnSpc>
              <a:spcPct val="90000"/>
            </a:lnSpc>
            <a:spcBef>
              <a:spcPct val="0"/>
            </a:spcBef>
            <a:spcAft>
              <a:spcPct val="35000"/>
            </a:spcAft>
          </a:pPr>
          <a:r>
            <a:rPr lang="sr-Latn-ME" sz="1400" kern="1200" noProof="0" dirty="0" smtClean="0">
              <a:solidFill>
                <a:schemeClr val="tx1"/>
              </a:solidFill>
              <a:latin typeface="+mn-lt"/>
              <a:cs typeface="Arial" panose="020B0604020202020204" pitchFamily="34" charset="0"/>
            </a:rPr>
            <a:t>Osnovna </a:t>
          </a:r>
          <a:r>
            <a:rPr lang="sr-Latn-ME" sz="1400" b="1" kern="1200" noProof="0" dirty="0" smtClean="0">
              <a:solidFill>
                <a:schemeClr val="tx1"/>
              </a:solidFill>
              <a:latin typeface="+mn-lt"/>
              <a:cs typeface="Arial" panose="020B0604020202020204" pitchFamily="34" charset="0"/>
            </a:rPr>
            <a:t>prava</a:t>
          </a:r>
          <a:r>
            <a:rPr lang="sr-Latn-ME" sz="1400" kern="1200" noProof="0" dirty="0" smtClean="0">
              <a:solidFill>
                <a:schemeClr val="tx1"/>
              </a:solidFill>
              <a:latin typeface="+mn-lt"/>
              <a:cs typeface="Arial" panose="020B0604020202020204" pitchFamily="34" charset="0"/>
            </a:rPr>
            <a:t>, zajamčena </a:t>
          </a:r>
          <a:r>
            <a:rPr lang="sr-Latn-ME" sz="1400" b="1" kern="1200" noProof="0" dirty="0" smtClean="0">
              <a:solidFill>
                <a:schemeClr val="tx1"/>
              </a:solidFill>
              <a:latin typeface="+mn-lt"/>
              <a:cs typeface="Arial" panose="020B0604020202020204" pitchFamily="34" charset="0"/>
            </a:rPr>
            <a:t>Evropskom konvencijom </a:t>
          </a:r>
          <a:r>
            <a:rPr lang="sr-Latn-ME" sz="1400" kern="1200" noProof="0" dirty="0" smtClean="0">
              <a:solidFill>
                <a:schemeClr val="tx1"/>
              </a:solidFill>
              <a:latin typeface="+mn-lt"/>
              <a:cs typeface="Arial" panose="020B0604020202020204" pitchFamily="34" charset="0"/>
            </a:rPr>
            <a:t>za zaštitu ljudskih prava i osnovnih sloboda i koja proizilaze </a:t>
          </a:r>
          <a:r>
            <a:rPr lang="sr-Latn-ME" sz="1400" b="0" kern="1200" noProof="0" dirty="0" smtClean="0">
              <a:solidFill>
                <a:schemeClr val="tx1"/>
              </a:solidFill>
              <a:latin typeface="+mn-lt"/>
              <a:cs typeface="Arial" panose="020B0604020202020204" pitchFamily="34" charset="0"/>
            </a:rPr>
            <a:t>iz </a:t>
          </a:r>
          <a:r>
            <a:rPr lang="sr-Latn-ME" sz="1400" b="1" kern="1200" noProof="0" dirty="0" smtClean="0">
              <a:solidFill>
                <a:schemeClr val="tx1"/>
              </a:solidFill>
              <a:latin typeface="+mn-lt"/>
              <a:cs typeface="Arial" panose="020B0604020202020204" pitchFamily="34" charset="0"/>
            </a:rPr>
            <a:t>zajedničkih ustavnih tradicija </a:t>
          </a:r>
          <a:r>
            <a:rPr lang="sr-Latn-ME" sz="1400" b="0" kern="1200" noProof="0" dirty="0" smtClean="0">
              <a:solidFill>
                <a:schemeClr val="tx1"/>
              </a:solidFill>
              <a:latin typeface="+mn-lt"/>
              <a:cs typeface="Arial" panose="020B0604020202020204" pitchFamily="34" charset="0"/>
            </a:rPr>
            <a:t>država članica</a:t>
          </a:r>
          <a:r>
            <a:rPr lang="sr-Latn-ME" sz="1400" kern="1200" noProof="0" dirty="0" smtClean="0">
              <a:solidFill>
                <a:schemeClr val="tx1"/>
              </a:solidFill>
              <a:latin typeface="+mn-lt"/>
              <a:cs typeface="Arial" panose="020B0604020202020204" pitchFamily="34" charset="0"/>
            </a:rPr>
            <a:t>, predstavljaju </a:t>
          </a:r>
          <a:r>
            <a:rPr lang="sr-Latn-ME" sz="1400" b="1" kern="1200" noProof="0" dirty="0" smtClean="0">
              <a:solidFill>
                <a:schemeClr val="tx1"/>
              </a:solidFill>
              <a:latin typeface="+mn-lt"/>
              <a:cs typeface="Arial" panose="020B0604020202020204" pitchFamily="34" charset="0"/>
            </a:rPr>
            <a:t>opšta načela prava </a:t>
          </a:r>
          <a:r>
            <a:rPr lang="sr-Latn-ME" sz="1400" b="1" u="none" kern="1200" noProof="0" dirty="0" smtClean="0">
              <a:solidFill>
                <a:schemeClr val="tx1"/>
              </a:solidFill>
              <a:latin typeface="+mn-lt"/>
              <a:cs typeface="Arial" panose="020B0604020202020204" pitchFamily="34" charset="0"/>
            </a:rPr>
            <a:t>Unije</a:t>
          </a:r>
          <a:r>
            <a:rPr lang="sr-Latn-ME" sz="1400" b="1" kern="1200" noProof="0" dirty="0" smtClean="0">
              <a:solidFill>
                <a:schemeClr val="tx1"/>
              </a:solidFill>
              <a:latin typeface="+mn-lt"/>
              <a:cs typeface="Arial" panose="020B0604020202020204" pitchFamily="34" charset="0"/>
            </a:rPr>
            <a:t>.</a:t>
          </a:r>
        </a:p>
      </dsp:txBody>
      <dsp:txXfrm>
        <a:off x="663981" y="3118540"/>
        <a:ext cx="11400601" cy="1683504"/>
      </dsp:txXfrm>
    </dsp:sp>
    <dsp:sp modelId="{88052CDE-6D3B-4BF8-95AF-5CD245DF305C}">
      <dsp:nvSpPr>
        <dsp:cNvPr id="0" name=""/>
        <dsp:cNvSpPr/>
      </dsp:nvSpPr>
      <dsp:spPr>
        <a:xfrm>
          <a:off x="0" y="5516643"/>
          <a:ext cx="12192000"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0B1DB-DC4A-40B3-A4B2-173C4859C82F}">
      <dsp:nvSpPr>
        <dsp:cNvPr id="0" name=""/>
        <dsp:cNvSpPr/>
      </dsp:nvSpPr>
      <dsp:spPr>
        <a:xfrm>
          <a:off x="583417" y="5193566"/>
          <a:ext cx="11608582"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Čl.21</a:t>
          </a:r>
        </a:p>
        <a:p>
          <a:pPr lvl="0" algn="l" defTabSz="622300">
            <a:lnSpc>
              <a:spcPct val="90000"/>
            </a:lnSpc>
            <a:spcBef>
              <a:spcPct val="0"/>
            </a:spcBef>
            <a:spcAft>
              <a:spcPct val="35000"/>
            </a:spcAft>
          </a:pPr>
          <a:r>
            <a:rPr lang="sr-Latn-ME" sz="1400" kern="1200" noProof="0" dirty="0" smtClean="0">
              <a:solidFill>
                <a:schemeClr val="tx1"/>
              </a:solidFill>
              <a:latin typeface="+mn-lt"/>
            </a:rPr>
            <a:t>Principi spoljne politike EU: • demokratija i vladavina prava • univerzalnost i nedeljivost ljudskih prava i osnovne slobode • poštovanje ljudskog dostojanstva • principi jednakosti i solidarnosti • poštovanje principa Povelje UN i međunarodnog praao</a:t>
          </a:r>
          <a:endParaRPr lang="sr-Latn-ME" sz="1400" kern="1200" noProof="0" dirty="0">
            <a:solidFill>
              <a:schemeClr val="tx1"/>
            </a:solidFill>
            <a:latin typeface="+mn-lt"/>
          </a:endParaRPr>
        </a:p>
      </dsp:txBody>
      <dsp:txXfrm>
        <a:off x="615120" y="5225269"/>
        <a:ext cx="11545176"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68A4E-8D22-4769-93BD-B3F2B51A28D9}">
      <dsp:nvSpPr>
        <dsp:cNvPr id="0" name=""/>
        <dsp:cNvSpPr/>
      </dsp:nvSpPr>
      <dsp:spPr>
        <a:xfrm>
          <a:off x="0" y="432046"/>
          <a:ext cx="11233248"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kern="1200" dirty="0" smtClean="0">
              <a:solidFill>
                <a:schemeClr val="tx1"/>
              </a:solidFill>
            </a:rPr>
            <a:t>Unija priznaje prava, slobode i principe navedene u Povelji, koja </a:t>
          </a:r>
          <a:r>
            <a:rPr lang="sr-Latn-ME" sz="1600" b="1" kern="1200" dirty="0" smtClean="0">
              <a:solidFill>
                <a:schemeClr val="tx1"/>
              </a:solidFill>
            </a:rPr>
            <a:t>ima istu pravnu vrijednost kao ugovori.</a:t>
          </a:r>
        </a:p>
        <a:p>
          <a:pPr lvl="0" algn="l" defTabSz="711200">
            <a:lnSpc>
              <a:spcPct val="90000"/>
            </a:lnSpc>
            <a:spcBef>
              <a:spcPct val="0"/>
            </a:spcBef>
            <a:spcAft>
              <a:spcPct val="35000"/>
            </a:spcAft>
          </a:pPr>
          <a:r>
            <a:rPr lang="sr-Latn-ME" sz="1600" b="1" kern="1200" dirty="0" smtClean="0">
              <a:solidFill>
                <a:schemeClr val="tx1"/>
              </a:solidFill>
            </a:rPr>
            <a:t>Odredbe Povelje NE PROŠIRUJU NA BILO KOJI NAČIN NADLEŽNOSTI UNIJE </a:t>
          </a:r>
          <a:r>
            <a:rPr lang="sr-Latn-ME" sz="1600" b="0" kern="1200" dirty="0" smtClean="0">
              <a:solidFill>
                <a:schemeClr val="tx1"/>
              </a:solidFill>
            </a:rPr>
            <a:t>više nego što su one utvrđene ugovorima</a:t>
          </a:r>
          <a:r>
            <a:rPr lang="sr-Latn-ME" sz="1600" b="1" kern="1200" dirty="0" smtClean="0">
              <a:solidFill>
                <a:schemeClr val="tx1"/>
              </a:solidFill>
            </a:rPr>
            <a:t>.</a:t>
          </a:r>
        </a:p>
        <a:p>
          <a:pPr lvl="0" algn="l" defTabSz="711200">
            <a:lnSpc>
              <a:spcPct val="90000"/>
            </a:lnSpc>
            <a:spcBef>
              <a:spcPct val="0"/>
            </a:spcBef>
            <a:spcAft>
              <a:spcPct val="35000"/>
            </a:spcAft>
          </a:pPr>
          <a:r>
            <a:rPr lang="sr-Latn-ME" sz="1600" b="1" kern="1200" dirty="0" smtClean="0">
              <a:solidFill>
                <a:schemeClr val="tx1"/>
              </a:solidFill>
            </a:rPr>
            <a:t>Povelja se tumači shodno odredbama Povelje (naslov VII) kojima se utvrđuje njeno tumačenje i primjena uz uvažavanje ciljeva.</a:t>
          </a:r>
          <a:endParaRPr lang="en-US" sz="1600" b="1" kern="1200" dirty="0">
            <a:solidFill>
              <a:schemeClr val="tx1"/>
            </a:solidFill>
          </a:endParaRPr>
        </a:p>
      </dsp:txBody>
      <dsp:txXfrm>
        <a:off x="53002" y="485048"/>
        <a:ext cx="11127244" cy="979756"/>
      </dsp:txXfrm>
    </dsp:sp>
    <dsp:sp modelId="{CD8ED6DB-9593-4340-8C12-E7E90E45252A}">
      <dsp:nvSpPr>
        <dsp:cNvPr id="0" name=""/>
        <dsp:cNvSpPr/>
      </dsp:nvSpPr>
      <dsp:spPr>
        <a:xfrm>
          <a:off x="0" y="1584175"/>
          <a:ext cx="1123324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ME" sz="1400" kern="1200" dirty="0" smtClean="0"/>
            <a:t>Čl 6 (1)</a:t>
          </a:r>
          <a:endParaRPr lang="en-US" sz="1400" kern="1200" dirty="0"/>
        </a:p>
      </dsp:txBody>
      <dsp:txXfrm>
        <a:off x="0" y="1584175"/>
        <a:ext cx="11233248" cy="960480"/>
      </dsp:txXfrm>
    </dsp:sp>
    <dsp:sp modelId="{DECEF23E-E76D-4DE2-B8DA-DCBAD19D23E8}">
      <dsp:nvSpPr>
        <dsp:cNvPr id="0" name=""/>
        <dsp:cNvSpPr/>
      </dsp:nvSpPr>
      <dsp:spPr>
        <a:xfrm>
          <a:off x="0" y="2050969"/>
          <a:ext cx="11233248"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kern="1200" dirty="0" smtClean="0">
              <a:solidFill>
                <a:schemeClr val="tx1"/>
              </a:solidFill>
            </a:rPr>
            <a:t>Unija pristupa EKLJP. Ovo pristupanje ne mijenja nadležnosti UNIJE ranije utvrđene ugovorima.</a:t>
          </a:r>
        </a:p>
      </dsp:txBody>
      <dsp:txXfrm>
        <a:off x="53002" y="2103971"/>
        <a:ext cx="11127244" cy="979756"/>
      </dsp:txXfrm>
    </dsp:sp>
    <dsp:sp modelId="{A3E35DB1-054A-4268-94CB-F253A466F2AE}">
      <dsp:nvSpPr>
        <dsp:cNvPr id="0" name=""/>
        <dsp:cNvSpPr/>
      </dsp:nvSpPr>
      <dsp:spPr>
        <a:xfrm>
          <a:off x="0" y="3171171"/>
          <a:ext cx="1123324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ME" sz="1400" kern="1200" dirty="0" smtClean="0"/>
            <a:t>Čl 6 (2)</a:t>
          </a:r>
          <a:endParaRPr lang="en-US" sz="1400" kern="1200" dirty="0"/>
        </a:p>
      </dsp:txBody>
      <dsp:txXfrm>
        <a:off x="0" y="3171171"/>
        <a:ext cx="11233248" cy="960480"/>
      </dsp:txXfrm>
    </dsp:sp>
    <dsp:sp modelId="{D12BF4F1-D4C5-4EAE-83F8-17F83DFA6124}">
      <dsp:nvSpPr>
        <dsp:cNvPr id="0" name=""/>
        <dsp:cNvSpPr/>
      </dsp:nvSpPr>
      <dsp:spPr>
        <a:xfrm>
          <a:off x="0" y="3744415"/>
          <a:ext cx="11233248" cy="1085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kern="1200" dirty="0" smtClean="0">
              <a:solidFill>
                <a:schemeClr val="tx1"/>
              </a:solidFill>
            </a:rPr>
            <a:t>Osnovna </a:t>
          </a:r>
          <a:r>
            <a:rPr lang="sr-Latn-ME" sz="1600" b="1" kern="1200" dirty="0" smtClean="0">
              <a:solidFill>
                <a:schemeClr val="tx1"/>
              </a:solidFill>
            </a:rPr>
            <a:t>prava </a:t>
          </a:r>
          <a:r>
            <a:rPr lang="sr-Latn-ME" sz="1600" kern="1200" dirty="0" smtClean="0">
              <a:solidFill>
                <a:schemeClr val="tx1"/>
              </a:solidFill>
            </a:rPr>
            <a:t>koja se garantuju </a:t>
          </a:r>
          <a:r>
            <a:rPr lang="sr-Latn-ME" sz="1600" b="1" kern="1200" dirty="0" smtClean="0">
              <a:solidFill>
                <a:schemeClr val="tx1"/>
              </a:solidFill>
            </a:rPr>
            <a:t>EKLJP </a:t>
          </a:r>
          <a:r>
            <a:rPr lang="sr-Latn-ME" sz="1600" kern="1200" dirty="0" smtClean="0">
              <a:solidFill>
                <a:schemeClr val="tx1"/>
              </a:solidFill>
            </a:rPr>
            <a:t>i koja proističu iz </a:t>
          </a:r>
          <a:r>
            <a:rPr lang="sr-Latn-ME" sz="1600" b="1" kern="1200" dirty="0" smtClean="0">
              <a:solidFill>
                <a:schemeClr val="tx1"/>
              </a:solidFill>
            </a:rPr>
            <a:t>zajedničkih ustavnih tradicija </a:t>
          </a:r>
          <a:r>
            <a:rPr lang="sr-Latn-ME" sz="1600" kern="1200" dirty="0" smtClean="0">
              <a:solidFill>
                <a:schemeClr val="tx1"/>
              </a:solidFill>
            </a:rPr>
            <a:t>država članica čine kao </a:t>
          </a:r>
          <a:r>
            <a:rPr lang="sr-Latn-ME" sz="1600" b="1" kern="1200" dirty="0" smtClean="0">
              <a:solidFill>
                <a:schemeClr val="tx1"/>
              </a:solidFill>
            </a:rPr>
            <a:t>OPŠTI PRINCIPI, sastavni dio UNIJE </a:t>
          </a:r>
          <a:endParaRPr lang="en-US" sz="1600" b="1" kern="1200" dirty="0">
            <a:solidFill>
              <a:schemeClr val="tx1"/>
            </a:solidFill>
          </a:endParaRPr>
        </a:p>
      </dsp:txBody>
      <dsp:txXfrm>
        <a:off x="53002" y="3797417"/>
        <a:ext cx="11127244" cy="97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25953-B71B-47C9-B190-A2AD4B52819D}">
      <dsp:nvSpPr>
        <dsp:cNvPr id="0" name=""/>
        <dsp:cNvSpPr/>
      </dsp:nvSpPr>
      <dsp:spPr>
        <a:xfrm>
          <a:off x="0" y="1041015"/>
          <a:ext cx="12072664" cy="161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038F2-1C76-42B0-9465-14A1EEEE1639}">
      <dsp:nvSpPr>
        <dsp:cNvPr id="0" name=""/>
        <dsp:cNvSpPr/>
      </dsp:nvSpPr>
      <dsp:spPr>
        <a:xfrm>
          <a:off x="504053" y="3"/>
          <a:ext cx="11481461" cy="1917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23" tIns="0" rIns="319423" bIns="0" numCol="1" spcCol="1270" anchor="ctr" anchorCtr="0">
          <a:noAutofit/>
        </a:bodyPr>
        <a:lstStyle/>
        <a:p>
          <a:pPr lvl="0" algn="l" defTabSz="711200">
            <a:lnSpc>
              <a:spcPct val="90000"/>
            </a:lnSpc>
            <a:spcBef>
              <a:spcPct val="0"/>
            </a:spcBef>
            <a:spcAft>
              <a:spcPct val="35000"/>
            </a:spcAft>
          </a:pPr>
          <a:r>
            <a:rPr lang="sr-Latn-ME" sz="1600" kern="1200" noProof="0" dirty="0" smtClean="0">
              <a:solidFill>
                <a:schemeClr val="tx1"/>
              </a:solidFill>
              <a:latin typeface="+mn-lt"/>
            </a:rPr>
            <a:t>Povelja kao primarni zakon EU Povelja je aneks Lisabonskog ugovora i upućuje na to čl. 6 Ugovor o </a:t>
          </a:r>
          <a:r>
            <a:rPr lang="sr-Latn-ME" sz="1600" kern="1200" noProof="0" dirty="0" smtClean="0">
              <a:solidFill>
                <a:schemeClr val="tx1"/>
              </a:solidFill>
              <a:latin typeface="+mn-lt"/>
            </a:rPr>
            <a:t>EU. </a:t>
          </a:r>
          <a:endParaRPr lang="sr-Latn-ME" sz="1600" kern="1200" noProof="0" dirty="0" smtClean="0">
            <a:solidFill>
              <a:schemeClr val="tx1"/>
            </a:solidFill>
            <a:latin typeface="+mn-lt"/>
          </a:endParaRPr>
        </a:p>
        <a:p>
          <a:pPr lvl="0" algn="l" defTabSz="711200">
            <a:lnSpc>
              <a:spcPct val="90000"/>
            </a:lnSpc>
            <a:spcBef>
              <a:spcPct val="0"/>
            </a:spcBef>
            <a:spcAft>
              <a:spcPct val="35000"/>
            </a:spcAft>
          </a:pPr>
          <a:r>
            <a:rPr lang="sr-Latn-ME" sz="1600" kern="1200" noProof="0" dirty="0" smtClean="0">
              <a:solidFill>
                <a:schemeClr val="tx1"/>
              </a:solidFill>
              <a:latin typeface="+mn-lt"/>
            </a:rPr>
            <a:t>Stupanjem na snagu Lisabonskog ugovora, Povelja je postala primarni izvor prava </a:t>
          </a:r>
          <a:r>
            <a:rPr lang="sr-Latn-ME" sz="1600" kern="1200" noProof="0" dirty="0" smtClean="0">
              <a:solidFill>
                <a:schemeClr val="tx1"/>
              </a:solidFill>
              <a:latin typeface="+mn-lt"/>
            </a:rPr>
            <a:t>EU.</a:t>
          </a:r>
          <a:endParaRPr lang="sr-Latn-ME" sz="1600" kern="1200" noProof="0" dirty="0" smtClean="0">
            <a:solidFill>
              <a:schemeClr val="tx1"/>
            </a:solidFill>
            <a:latin typeface="+mn-lt"/>
          </a:endParaRPr>
        </a:p>
        <a:p>
          <a:pPr lvl="0" algn="l" defTabSz="711200">
            <a:lnSpc>
              <a:spcPct val="90000"/>
            </a:lnSpc>
            <a:spcBef>
              <a:spcPct val="0"/>
            </a:spcBef>
            <a:spcAft>
              <a:spcPct val="35000"/>
            </a:spcAft>
          </a:pPr>
          <a:r>
            <a:rPr lang="sr-Latn-ME" sz="1600" kern="1200" noProof="0" dirty="0" smtClean="0">
              <a:solidFill>
                <a:schemeClr val="tx1"/>
              </a:solidFill>
              <a:latin typeface="+mn-lt"/>
            </a:rPr>
            <a:t>Povelja je pravno obavezujuća za organe EU i države članice u primeni prava </a:t>
          </a:r>
          <a:r>
            <a:rPr lang="sr-Latn-ME" sz="1600" kern="1200" noProof="0" dirty="0" smtClean="0">
              <a:solidFill>
                <a:schemeClr val="tx1"/>
              </a:solidFill>
              <a:latin typeface="+mn-lt"/>
            </a:rPr>
            <a:t>EU. </a:t>
          </a:r>
          <a:endParaRPr lang="sr-Latn-ME" sz="1600" kern="1200" noProof="0" dirty="0" smtClean="0">
            <a:solidFill>
              <a:schemeClr val="tx1"/>
            </a:solidFill>
            <a:latin typeface="+mn-lt"/>
          </a:endParaRPr>
        </a:p>
        <a:p>
          <a:pPr lvl="0" algn="l" defTabSz="711200">
            <a:lnSpc>
              <a:spcPct val="90000"/>
            </a:lnSpc>
            <a:spcBef>
              <a:spcPct val="0"/>
            </a:spcBef>
            <a:spcAft>
              <a:spcPct val="35000"/>
            </a:spcAft>
          </a:pPr>
          <a:r>
            <a:rPr lang="sr-Latn-ME" sz="1600" kern="1200" noProof="0" dirty="0" smtClean="0">
              <a:solidFill>
                <a:schemeClr val="tx1"/>
              </a:solidFill>
              <a:latin typeface="+mn-lt"/>
            </a:rPr>
            <a:t>Na zahtjev Parlamenta, Saveta i Komisija i države članice,  Evropski sud pravda (ESP) odlučuje kao o prethodnom pitanju, a ne po individualnim žalbenim podnescima.</a:t>
          </a:r>
          <a:endParaRPr lang="sr-Latn-ME" sz="1600" b="0" kern="1200" noProof="0" dirty="0">
            <a:solidFill>
              <a:schemeClr val="tx1"/>
            </a:solidFill>
            <a:latin typeface="+mn-lt"/>
            <a:cs typeface="Arial" panose="020B0604020202020204" pitchFamily="34" charset="0"/>
          </a:endParaRPr>
        </a:p>
      </dsp:txBody>
      <dsp:txXfrm>
        <a:off x="597657" y="93607"/>
        <a:ext cx="11294253" cy="1730278"/>
      </dsp:txXfrm>
    </dsp:sp>
    <dsp:sp modelId="{A9CE4F43-B166-4B2B-B656-C93299C2902E}">
      <dsp:nvSpPr>
        <dsp:cNvPr id="0" name=""/>
        <dsp:cNvSpPr/>
      </dsp:nvSpPr>
      <dsp:spPr>
        <a:xfrm>
          <a:off x="0" y="4651895"/>
          <a:ext cx="12072664" cy="161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DC00A-1CA1-4558-8F67-17CF3F91C9AA}">
      <dsp:nvSpPr>
        <dsp:cNvPr id="0" name=""/>
        <dsp:cNvSpPr/>
      </dsp:nvSpPr>
      <dsp:spPr>
        <a:xfrm>
          <a:off x="347789" y="2842019"/>
          <a:ext cx="11724874" cy="25289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23" tIns="0" rIns="319423" bIns="0" numCol="1" spcCol="1270" anchor="ctr" anchorCtr="0">
          <a:noAutofit/>
        </a:bodyPr>
        <a:lstStyle/>
        <a:p>
          <a:pPr lvl="0" algn="l" defTabSz="711200">
            <a:lnSpc>
              <a:spcPct val="90000"/>
            </a:lnSpc>
            <a:spcBef>
              <a:spcPct val="0"/>
            </a:spcBef>
            <a:spcAft>
              <a:spcPct val="35000"/>
            </a:spcAft>
          </a:pPr>
          <a:endParaRPr lang="sr-Latn-ME" sz="1600" b="1" kern="1200" noProof="0" dirty="0" smtClean="0">
            <a:solidFill>
              <a:schemeClr val="tx1"/>
            </a:solidFill>
            <a:latin typeface="+mn-lt"/>
          </a:endParaRPr>
        </a:p>
        <a:p>
          <a:pPr lvl="0" algn="l" defTabSz="711200">
            <a:lnSpc>
              <a:spcPct val="90000"/>
            </a:lnSpc>
            <a:spcBef>
              <a:spcPct val="0"/>
            </a:spcBef>
            <a:spcAft>
              <a:spcPct val="35000"/>
            </a:spcAft>
          </a:pPr>
          <a:endParaRPr lang="sr-Latn-ME" sz="1600" b="1" kern="1200" noProof="0" dirty="0" smtClean="0">
            <a:solidFill>
              <a:schemeClr val="tx1"/>
            </a:solidFill>
            <a:latin typeface="+mn-lt"/>
          </a:endParaRPr>
        </a:p>
        <a:p>
          <a:pPr lvl="0" algn="l" defTabSz="711200">
            <a:lnSpc>
              <a:spcPct val="90000"/>
            </a:lnSpc>
            <a:spcBef>
              <a:spcPct val="0"/>
            </a:spcBef>
            <a:spcAft>
              <a:spcPct val="35000"/>
            </a:spcAft>
          </a:pPr>
          <a:r>
            <a:rPr lang="sr-Latn-ME" sz="1600" b="1" kern="1200" noProof="0" dirty="0" smtClean="0">
              <a:solidFill>
                <a:schemeClr val="tx1"/>
              </a:solidFill>
              <a:latin typeface="+mn-lt"/>
            </a:rPr>
            <a:t>Povelja ne može biti osnov za EU da donosi nove propise!  </a:t>
          </a:r>
        </a:p>
        <a:p>
          <a:pPr lvl="0" algn="l" defTabSz="711200">
            <a:lnSpc>
              <a:spcPct val="90000"/>
            </a:lnSpc>
            <a:spcBef>
              <a:spcPct val="0"/>
            </a:spcBef>
            <a:spcAft>
              <a:spcPct val="35000"/>
            </a:spcAft>
          </a:pPr>
          <a:r>
            <a:rPr lang="sr-Latn-ME" sz="1600" kern="1200" noProof="0" dirty="0" smtClean="0">
              <a:solidFill>
                <a:schemeClr val="tx1"/>
              </a:solidFill>
              <a:latin typeface="+mn-lt"/>
            </a:rPr>
            <a:t>... Neka prava iz Povelje iz oblasti u kojima EU ima male nadležnosti u praksi može dovesti do toga da se državama članicama olakša opravdanje mjera koje predstavljaju ograničenje četiri slobode EU...</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Posljedica ovog je ograničenje:</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  ESP se eksplicitno oduzima mogućnost da koristi </a:t>
          </a:r>
          <a:r>
            <a:rPr lang="sr-Latn-ME" sz="1600" b="1" kern="1200" noProof="0" dirty="0" smtClean="0">
              <a:solidFill>
                <a:schemeClr val="tx1"/>
              </a:solidFill>
              <a:latin typeface="+mn-lt"/>
              <a:cs typeface="Arial" panose="020B0604020202020204" pitchFamily="34" charset="0"/>
            </a:rPr>
            <a:t>izvedenu</a:t>
          </a:r>
          <a:r>
            <a:rPr lang="sr-Latn-ME" sz="1600" b="0" kern="1200" noProof="0" dirty="0" smtClean="0">
              <a:solidFill>
                <a:schemeClr val="tx1"/>
              </a:solidFill>
              <a:latin typeface="+mn-lt"/>
              <a:cs typeface="Arial" panose="020B0604020202020204" pitchFamily="34" charset="0"/>
            </a:rPr>
            <a:t> nadležnost (implied powers) (prema striktnom tumačenju da bi institucija Unije (SUD) bio nadležna potrebno je da njena nadležnost za donošenje akata u datoj oblasti bude izričito predviđena ugovorima o osnivanju). </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 U predmetu </a:t>
          </a:r>
          <a:r>
            <a:rPr lang="sr-Latn-ME" sz="1600" b="1" i="1" kern="1200" noProof="0" dirty="0" smtClean="0">
              <a:solidFill>
                <a:schemeClr val="tx1"/>
              </a:solidFill>
              <a:latin typeface="+mn-lt"/>
              <a:cs typeface="Arial" panose="020B0604020202020204" pitchFamily="34" charset="0"/>
            </a:rPr>
            <a:t>FEDEŠAL</a:t>
          </a:r>
          <a:r>
            <a:rPr lang="sr-Latn-ME" sz="1600" b="0" kern="1200" noProof="0" dirty="0" smtClean="0">
              <a:solidFill>
                <a:schemeClr val="tx1"/>
              </a:solidFill>
              <a:latin typeface="+mn-lt"/>
              <a:cs typeface="Arial" panose="020B0604020202020204" pitchFamily="34" charset="0"/>
            </a:rPr>
            <a:t>, SUD je prihvatio šire shvatanje po kome nadležnost ne mora biti utvrđena ugovorima, ona može </a:t>
          </a:r>
          <a:r>
            <a:rPr lang="sr-Latn-ME" sz="1600" b="1" kern="1200" noProof="0" dirty="0" smtClean="0">
              <a:solidFill>
                <a:schemeClr val="tx1"/>
              </a:solidFill>
              <a:latin typeface="+mn-lt"/>
              <a:cs typeface="Arial" panose="020B0604020202020204" pitchFamily="34" charset="0"/>
            </a:rPr>
            <a:t>prećutno proisticati </a:t>
          </a:r>
          <a:r>
            <a:rPr lang="sr-Latn-ME" sz="1600" b="0" kern="1200" noProof="0" dirty="0" smtClean="0">
              <a:solidFill>
                <a:schemeClr val="tx1"/>
              </a:solidFill>
              <a:latin typeface="+mn-lt"/>
              <a:cs typeface="Arial" panose="020B0604020202020204" pitchFamily="34" charset="0"/>
            </a:rPr>
            <a:t>iz odredaba Ugovora iako izričito nije predviđena.</a:t>
          </a:r>
        </a:p>
        <a:p>
          <a:pPr lvl="0" algn="l" defTabSz="711200">
            <a:lnSpc>
              <a:spcPct val="90000"/>
            </a:lnSpc>
            <a:spcBef>
              <a:spcPct val="0"/>
            </a:spcBef>
            <a:spcAft>
              <a:spcPct val="35000"/>
            </a:spcAft>
          </a:pPr>
          <a:r>
            <a:rPr lang="sr-Latn-ME" sz="1600" b="0" kern="1200" noProof="0" dirty="0" smtClean="0">
              <a:solidFill>
                <a:schemeClr val="tx1"/>
              </a:solidFill>
              <a:latin typeface="+mn-lt"/>
              <a:cs typeface="Arial" panose="020B0604020202020204" pitchFamily="34" charset="0"/>
            </a:rPr>
            <a:t>- ESP nema nadležnost da preispituje sve odredbe nacionalnih zakonodavstava u vezi sa Poveljom... mogućnost preipitivanja MJERE Unije ili države članice uslovljena je standardom po kome ta mjera mora  biti iz </a:t>
          </a:r>
          <a:r>
            <a:rPr lang="sr-Latn-ME" sz="1600" b="1" kern="1200" noProof="0" dirty="0" smtClean="0">
              <a:solidFill>
                <a:schemeClr val="tx1"/>
              </a:solidFill>
              <a:latin typeface="+mn-lt"/>
              <a:cs typeface="Arial" panose="020B0604020202020204" pitchFamily="34" charset="0"/>
            </a:rPr>
            <a:t>OKVIRA PRAVA UNIJE.</a:t>
          </a:r>
        </a:p>
        <a:p>
          <a:pPr lvl="0" algn="l" defTabSz="711200">
            <a:lnSpc>
              <a:spcPct val="90000"/>
            </a:lnSpc>
            <a:spcBef>
              <a:spcPct val="0"/>
            </a:spcBef>
            <a:spcAft>
              <a:spcPct val="35000"/>
            </a:spcAft>
          </a:pPr>
          <a:endParaRPr lang="sr-Latn-ME" sz="1600" b="0" kern="1200" noProof="0" dirty="0" smtClean="0">
            <a:solidFill>
              <a:schemeClr val="tx1"/>
            </a:solidFill>
            <a:latin typeface="+mn-lt"/>
            <a:cs typeface="Arial" panose="020B0604020202020204" pitchFamily="34" charset="0"/>
          </a:endParaRPr>
        </a:p>
        <a:p>
          <a:pPr lvl="0" algn="l" defTabSz="711200">
            <a:lnSpc>
              <a:spcPct val="90000"/>
            </a:lnSpc>
            <a:spcBef>
              <a:spcPct val="0"/>
            </a:spcBef>
            <a:spcAft>
              <a:spcPct val="35000"/>
            </a:spcAft>
          </a:pPr>
          <a:endParaRPr lang="sr-Latn-ME" sz="1600" b="0" kern="1200" noProof="0" dirty="0" smtClean="0">
            <a:solidFill>
              <a:schemeClr val="tx1"/>
            </a:solidFill>
            <a:latin typeface="+mn-lt"/>
            <a:cs typeface="Arial" panose="020B0604020202020204" pitchFamily="34" charset="0"/>
          </a:endParaRPr>
        </a:p>
        <a:p>
          <a:pPr lvl="0" algn="l" defTabSz="711200">
            <a:lnSpc>
              <a:spcPct val="90000"/>
            </a:lnSpc>
            <a:spcBef>
              <a:spcPct val="0"/>
            </a:spcBef>
            <a:spcAft>
              <a:spcPct val="35000"/>
            </a:spcAft>
          </a:pPr>
          <a:endParaRPr lang="sr-Latn-ME" sz="1600" b="0" kern="1200" noProof="0" dirty="0">
            <a:solidFill>
              <a:schemeClr val="tx1"/>
            </a:solidFill>
            <a:latin typeface="+mn-lt"/>
            <a:cs typeface="Arial" panose="020B0604020202020204" pitchFamily="34" charset="0"/>
          </a:endParaRPr>
        </a:p>
      </dsp:txBody>
      <dsp:txXfrm>
        <a:off x="471242" y="2965472"/>
        <a:ext cx="11477968" cy="2282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A6E71-9C6D-4D79-9B04-CF15BB97D276}">
      <dsp:nvSpPr>
        <dsp:cNvPr id="0" name=""/>
        <dsp:cNvSpPr/>
      </dsp:nvSpPr>
      <dsp:spPr>
        <a:xfrm>
          <a:off x="0" y="329"/>
          <a:ext cx="1080120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EKLJP ne obuhvata: Ekonomska, socijalna i kulturna prava, pravo na obavljanje profesije, pravo na azil.</a:t>
          </a:r>
        </a:p>
        <a:p>
          <a:pPr lvl="0" algn="l" defTabSz="622300">
            <a:lnSpc>
              <a:spcPct val="90000"/>
            </a:lnSpc>
            <a:spcBef>
              <a:spcPct val="0"/>
            </a:spcBef>
            <a:spcAft>
              <a:spcPct val="35000"/>
            </a:spcAft>
          </a:pPr>
          <a:r>
            <a:rPr lang="sr-Latn-ME" sz="1400" kern="1200" noProof="0" dirty="0" smtClean="0">
              <a:solidFill>
                <a:schemeClr val="tx1"/>
              </a:solidFill>
              <a:latin typeface="+mn-lt"/>
            </a:rPr>
            <a:t>ESLJP tretira:  ljudsko dostojanstvo, zaštita ličnog integriteta i zaštita podataka, sloboda prigovora savjesti na vojnu dužnost, sloboda bavljanja umjetnošću i naukom, princip zabrane vraćanja, </a:t>
          </a:r>
        </a:p>
        <a:p>
          <a:pPr lvl="0" algn="l" defTabSz="622300">
            <a:lnSpc>
              <a:spcPct val="90000"/>
            </a:lnSpc>
            <a:spcBef>
              <a:spcPct val="0"/>
            </a:spcBef>
            <a:spcAft>
              <a:spcPct val="35000"/>
            </a:spcAft>
          </a:pPr>
          <a:r>
            <a:rPr lang="sr-Latn-ME" sz="1400" kern="1200" noProof="0" dirty="0" smtClean="0">
              <a:solidFill>
                <a:schemeClr val="tx1"/>
              </a:solidFill>
              <a:latin typeface="+mn-lt"/>
            </a:rPr>
            <a:t>Povelji nedostaju neka prava EKLJP: sloboda kretanja, zabrana zatvora zbog dugovanja, pravo na žalbu nezavisnom organu za krivična dela</a:t>
          </a:r>
          <a:endParaRPr lang="sr-Latn-ME" sz="1400" kern="1200" noProof="0" dirty="0">
            <a:solidFill>
              <a:schemeClr val="tx1"/>
            </a:solidFill>
            <a:latin typeface="+mn-lt"/>
          </a:endParaRPr>
        </a:p>
      </dsp:txBody>
      <dsp:txXfrm>
        <a:off x="54373" y="54702"/>
        <a:ext cx="10692454" cy="1005094"/>
      </dsp:txXfrm>
    </dsp:sp>
    <dsp:sp modelId="{BF7069F5-CE46-4043-9C06-711CCA37F326}">
      <dsp:nvSpPr>
        <dsp:cNvPr id="0" name=""/>
        <dsp:cNvSpPr/>
      </dsp:nvSpPr>
      <dsp:spPr>
        <a:xfrm>
          <a:off x="0" y="1114169"/>
          <a:ext cx="10801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38"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1114169"/>
        <a:ext cx="10801200" cy="463680"/>
      </dsp:txXfrm>
    </dsp:sp>
    <dsp:sp modelId="{226A9FAF-B337-4834-B81B-3CBDF7B9C02D}">
      <dsp:nvSpPr>
        <dsp:cNvPr id="0" name=""/>
        <dsp:cNvSpPr/>
      </dsp:nvSpPr>
      <dsp:spPr>
        <a:xfrm>
          <a:off x="0" y="1440158"/>
          <a:ext cx="1080120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Čl.52 </a:t>
          </a:r>
        </a:p>
        <a:p>
          <a:pPr lvl="0" algn="l" defTabSz="622300">
            <a:lnSpc>
              <a:spcPct val="90000"/>
            </a:lnSpc>
            <a:spcBef>
              <a:spcPct val="0"/>
            </a:spcBef>
            <a:spcAft>
              <a:spcPct val="35000"/>
            </a:spcAft>
          </a:pPr>
          <a:r>
            <a:rPr lang="sr-Latn-ME" sz="1400" kern="1200" noProof="0" dirty="0" smtClean="0">
              <a:solidFill>
                <a:schemeClr val="tx1"/>
              </a:solidFill>
              <a:latin typeface="+mn-lt"/>
            </a:rPr>
            <a:t>Prava iz Povelja se moraju razumijeti, na isti način i u mjeri u kojoj prava Evropske konvencije tumače ESLJP </a:t>
          </a:r>
        </a:p>
        <a:p>
          <a:pPr lvl="0" algn="l" defTabSz="622300">
            <a:lnSpc>
              <a:spcPct val="90000"/>
            </a:lnSpc>
            <a:spcBef>
              <a:spcPct val="0"/>
            </a:spcBef>
            <a:spcAft>
              <a:spcPct val="35000"/>
            </a:spcAft>
          </a:pPr>
          <a:r>
            <a:rPr lang="sr-Latn-ME" sz="1400" kern="1200" noProof="0" dirty="0" smtClean="0">
              <a:solidFill>
                <a:schemeClr val="tx1"/>
              </a:solidFill>
              <a:latin typeface="+mn-lt"/>
            </a:rPr>
            <a:t>ECHR -  evropski standardi osnovnih prava u pogledu građanskih i politička prava  - odgovarajuća prava iz Povelje ne smiju biti ograničena u većoj mjeri nego prava na EKLJP, nit ma koje druge kodifikacije prava (Čl. 53)</a:t>
          </a:r>
          <a:endParaRPr lang="sr-Latn-ME" sz="1400" kern="1200" noProof="0" dirty="0">
            <a:solidFill>
              <a:schemeClr val="tx1"/>
            </a:solidFill>
            <a:latin typeface="+mn-lt"/>
          </a:endParaRPr>
        </a:p>
      </dsp:txBody>
      <dsp:txXfrm>
        <a:off x="54373" y="1494531"/>
        <a:ext cx="10692454" cy="1005094"/>
      </dsp:txXfrm>
    </dsp:sp>
    <dsp:sp modelId="{98C53F99-E2E6-4A87-B490-797F269C0C55}">
      <dsp:nvSpPr>
        <dsp:cNvPr id="0" name=""/>
        <dsp:cNvSpPr/>
      </dsp:nvSpPr>
      <dsp:spPr>
        <a:xfrm>
          <a:off x="0" y="2772329"/>
          <a:ext cx="10801200" cy="1113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ME" sz="1400" kern="1200" noProof="0" dirty="0" smtClean="0">
              <a:solidFill>
                <a:schemeClr val="tx1"/>
              </a:solidFill>
              <a:latin typeface="+mn-lt"/>
            </a:rPr>
            <a:t>Sve države članice EU i potpisnice EKLJP moraju poštovati EKLJP, tako što nacionalna primjena zakona EU mora u skladu sa Poveljom i EKLJP</a:t>
          </a:r>
        </a:p>
        <a:p>
          <a:pPr lvl="0" algn="l" defTabSz="622300">
            <a:lnSpc>
              <a:spcPct val="90000"/>
            </a:lnSpc>
            <a:spcBef>
              <a:spcPct val="0"/>
            </a:spcBef>
            <a:spcAft>
              <a:spcPct val="35000"/>
            </a:spcAft>
          </a:pPr>
          <a:r>
            <a:rPr lang="sr-Latn-ME" sz="1400" kern="1200" noProof="0" dirty="0" smtClean="0">
              <a:solidFill>
                <a:schemeClr val="tx1"/>
              </a:solidFill>
              <a:latin typeface="+mn-lt"/>
            </a:rPr>
            <a:t>Kada EU pristupi Evropskoj konvenciji, onda i sekundarni zakon EU i sudska praksa EU moraju biti u skladu sa EKLJP</a:t>
          </a:r>
        </a:p>
      </dsp:txBody>
      <dsp:txXfrm>
        <a:off x="54373" y="2826702"/>
        <a:ext cx="10692454" cy="1005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72F6E-D02D-4860-A270-BA5787F4CA89}">
      <dsp:nvSpPr>
        <dsp:cNvPr id="0" name=""/>
        <dsp:cNvSpPr/>
      </dsp:nvSpPr>
      <dsp:spPr>
        <a:xfrm>
          <a:off x="0" y="53557"/>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sr-Latn-ME" sz="1600" b="1" kern="1200" noProof="0" dirty="0" smtClean="0">
            <a:solidFill>
              <a:schemeClr val="bg1"/>
            </a:solidFill>
            <a:latin typeface="+mn-lt"/>
          </a:endParaRPr>
        </a:p>
        <a:p>
          <a:pPr lvl="0" algn="l" defTabSz="711200">
            <a:lnSpc>
              <a:spcPct val="90000"/>
            </a:lnSpc>
            <a:spcBef>
              <a:spcPct val="0"/>
            </a:spcBef>
            <a:spcAft>
              <a:spcPct val="35000"/>
            </a:spcAft>
          </a:pPr>
          <a:r>
            <a:rPr lang="sr-Latn-ME" sz="1600" b="1" kern="1200" noProof="0" dirty="0" smtClean="0">
              <a:solidFill>
                <a:schemeClr val="bg1"/>
              </a:solidFill>
              <a:latin typeface="+mn-lt"/>
            </a:rPr>
            <a:t>Matthews v United Kingdom, 1999 </a:t>
          </a:r>
        </a:p>
        <a:p>
          <a:pPr lvl="0" algn="l" defTabSz="711200">
            <a:lnSpc>
              <a:spcPct val="90000"/>
            </a:lnSpc>
            <a:spcBef>
              <a:spcPct val="0"/>
            </a:spcBef>
            <a:spcAft>
              <a:spcPct val="35000"/>
            </a:spcAft>
          </a:pPr>
          <a:r>
            <a:rPr lang="sr-Latn-ME" sz="1400" b="0" kern="1200" noProof="0" dirty="0" smtClean="0">
              <a:solidFill>
                <a:schemeClr val="bg1"/>
              </a:solidFill>
              <a:latin typeface="+mn-lt"/>
            </a:rPr>
            <a:t>kršenje biračkog prava u EP</a:t>
          </a:r>
          <a:endParaRPr lang="sr-Latn-ME" sz="1600" b="0" kern="1200" noProof="0" dirty="0">
            <a:solidFill>
              <a:schemeClr val="bg1"/>
            </a:solidFill>
            <a:latin typeface="+mn-lt"/>
          </a:endParaRPr>
        </a:p>
      </dsp:txBody>
      <dsp:txXfrm>
        <a:off x="2289075" y="53557"/>
        <a:ext cx="8656140" cy="1000322"/>
      </dsp:txXfrm>
    </dsp:sp>
    <dsp:sp modelId="{4DC1E35F-D442-48EB-9298-190BC559C1FA}">
      <dsp:nvSpPr>
        <dsp:cNvPr id="0" name=""/>
        <dsp:cNvSpPr/>
      </dsp:nvSpPr>
      <dsp:spPr>
        <a:xfrm>
          <a:off x="100032" y="100032"/>
          <a:ext cx="2189043" cy="800258"/>
        </a:xfrm>
        <a:prstGeom prst="flowChartProcess">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7980C-11EA-49D4-816D-B823FCA6BF04}">
      <dsp:nvSpPr>
        <dsp:cNvPr id="0" name=""/>
        <dsp:cNvSpPr/>
      </dsp:nvSpPr>
      <dsp:spPr>
        <a:xfrm>
          <a:off x="0" y="1124672"/>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b="1" kern="1200" noProof="0" dirty="0" smtClean="0">
              <a:solidFill>
                <a:schemeClr val="bg1"/>
              </a:solidFill>
              <a:latin typeface="+mn-lt"/>
            </a:rPr>
            <a:t>Bosphorus v Ireland, 2005</a:t>
          </a:r>
        </a:p>
        <a:p>
          <a:pPr lvl="0" algn="l" defTabSz="711200">
            <a:lnSpc>
              <a:spcPct val="90000"/>
            </a:lnSpc>
            <a:spcBef>
              <a:spcPct val="0"/>
            </a:spcBef>
            <a:spcAft>
              <a:spcPct val="35000"/>
            </a:spcAft>
          </a:pPr>
          <a:r>
            <a:rPr lang="sr-Latn-ME" sz="1400" b="0" kern="1200" noProof="0" dirty="0" smtClean="0">
              <a:solidFill>
                <a:schemeClr val="bg1"/>
              </a:solidFill>
              <a:latin typeface="+mn-lt"/>
            </a:rPr>
            <a:t>oduzimanje aviona zbog sankcija UN/EU protiv IU-„Sve dok“- nadležnost ESLJP</a:t>
          </a:r>
          <a:endParaRPr lang="sr-Latn-ME" sz="1600" b="0" kern="1200" noProof="0" dirty="0">
            <a:solidFill>
              <a:schemeClr val="bg1"/>
            </a:solidFill>
            <a:latin typeface="+mn-lt"/>
          </a:endParaRPr>
        </a:p>
      </dsp:txBody>
      <dsp:txXfrm>
        <a:off x="2289075" y="1124672"/>
        <a:ext cx="8656140" cy="1000322"/>
      </dsp:txXfrm>
    </dsp:sp>
    <dsp:sp modelId="{90F2E35D-174A-4314-AF8C-3A10B2403182}">
      <dsp:nvSpPr>
        <dsp:cNvPr id="0" name=""/>
        <dsp:cNvSpPr/>
      </dsp:nvSpPr>
      <dsp:spPr>
        <a:xfrm>
          <a:off x="115793" y="1202476"/>
          <a:ext cx="2189043" cy="800258"/>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102AB-1496-4881-BEEE-AF979A3BEC15}">
      <dsp:nvSpPr>
        <dsp:cNvPr id="0" name=""/>
        <dsp:cNvSpPr/>
      </dsp:nvSpPr>
      <dsp:spPr>
        <a:xfrm>
          <a:off x="0" y="2160237"/>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b="1" kern="1200" dirty="0" smtClean="0"/>
            <a:t>Senator Lines v Commission of the European Commnunities, 1998</a:t>
          </a:r>
          <a:r>
            <a:rPr lang="sr-Latn-ME" sz="2900" kern="1200" dirty="0" smtClean="0"/>
            <a:t> </a:t>
          </a:r>
          <a:endParaRPr lang="en-US" sz="2900" kern="1200" dirty="0"/>
        </a:p>
      </dsp:txBody>
      <dsp:txXfrm>
        <a:off x="2289075" y="2160237"/>
        <a:ext cx="8656140" cy="1000322"/>
      </dsp:txXfrm>
    </dsp:sp>
    <dsp:sp modelId="{5EAA7C91-A256-4FFE-9196-57E267BAD8A4}">
      <dsp:nvSpPr>
        <dsp:cNvPr id="0" name=""/>
        <dsp:cNvSpPr/>
      </dsp:nvSpPr>
      <dsp:spPr>
        <a:xfrm>
          <a:off x="100032" y="2300742"/>
          <a:ext cx="2189043" cy="800258"/>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37F68-D447-4DBC-B7DE-85A60BCA80AF}">
      <dsp:nvSpPr>
        <dsp:cNvPr id="0" name=""/>
        <dsp:cNvSpPr/>
      </dsp:nvSpPr>
      <dsp:spPr>
        <a:xfrm>
          <a:off x="0" y="3303587"/>
          <a:ext cx="10945216" cy="10003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sr-Latn-ME" sz="1600" b="1" kern="1200" dirty="0" smtClean="0">
            <a:latin typeface="+mn-lt"/>
          </a:endParaRPr>
        </a:p>
        <a:p>
          <a:pPr lvl="0" algn="l" defTabSz="711200">
            <a:lnSpc>
              <a:spcPct val="90000"/>
            </a:lnSpc>
            <a:spcBef>
              <a:spcPct val="0"/>
            </a:spcBef>
            <a:spcAft>
              <a:spcPct val="35000"/>
            </a:spcAft>
          </a:pPr>
          <a:endParaRPr lang="sr-Latn-ME" sz="1600" b="1" kern="1200" dirty="0" smtClean="0">
            <a:latin typeface="+mn-lt"/>
          </a:endParaRPr>
        </a:p>
        <a:p>
          <a:pPr lvl="0" algn="l" defTabSz="711200">
            <a:lnSpc>
              <a:spcPct val="90000"/>
            </a:lnSpc>
            <a:spcBef>
              <a:spcPct val="0"/>
            </a:spcBef>
            <a:spcAft>
              <a:spcPct val="35000"/>
            </a:spcAft>
          </a:pPr>
          <a:r>
            <a:rPr lang="sr-Latn-ME" sz="1600" b="1" kern="1200" dirty="0" smtClean="0">
              <a:latin typeface="+mn-lt"/>
            </a:rPr>
            <a:t>Avotins v Latvia, 2015</a:t>
          </a:r>
        </a:p>
        <a:p>
          <a:pPr lvl="0" algn="l" defTabSz="711200">
            <a:lnSpc>
              <a:spcPct val="90000"/>
            </a:lnSpc>
            <a:spcBef>
              <a:spcPct val="0"/>
            </a:spcBef>
            <a:spcAft>
              <a:spcPct val="35000"/>
            </a:spcAft>
          </a:pPr>
          <a:r>
            <a:rPr lang="hr-HR" sz="1600" kern="1200" dirty="0" smtClean="0"/>
            <a:t>...potvrda uzajamnog povjerenja i uzajamnog priznavanja sudskih odluka</a:t>
          </a:r>
          <a:r>
            <a:rPr lang="hr-HR" sz="1400" kern="1200" dirty="0" smtClean="0"/>
            <a:t>...jedan od argumenata ESP je da opravda odbijanje Nacrta sporazuma o pristupanju ...pod određenim uslovima oslobađa države članice EU-a od njihove odgovornosti kada primjenjuju pravo EU...</a:t>
          </a:r>
          <a:endParaRPr lang="sr-Latn-ME" sz="1400" b="1" kern="1200" dirty="0" smtClean="0">
            <a:latin typeface="+mn-lt"/>
          </a:endParaRPr>
        </a:p>
        <a:p>
          <a:pPr lvl="0" algn="l" defTabSz="711200">
            <a:lnSpc>
              <a:spcPct val="90000"/>
            </a:lnSpc>
            <a:spcBef>
              <a:spcPct val="0"/>
            </a:spcBef>
            <a:spcAft>
              <a:spcPct val="35000"/>
            </a:spcAft>
          </a:pPr>
          <a:endParaRPr lang="sr-Latn-ME" sz="1600" kern="1200" dirty="0" smtClean="0">
            <a:latin typeface="+mn-lt"/>
          </a:endParaRPr>
        </a:p>
        <a:p>
          <a:pPr lvl="0" algn="l" defTabSz="711200">
            <a:lnSpc>
              <a:spcPct val="90000"/>
            </a:lnSpc>
            <a:spcBef>
              <a:spcPct val="0"/>
            </a:spcBef>
            <a:spcAft>
              <a:spcPct val="35000"/>
            </a:spcAft>
          </a:pPr>
          <a:endParaRPr lang="en-US" sz="1600" kern="1200" dirty="0">
            <a:latin typeface="+mn-lt"/>
          </a:endParaRPr>
        </a:p>
      </dsp:txBody>
      <dsp:txXfrm>
        <a:off x="2289075" y="3303587"/>
        <a:ext cx="8656140" cy="1000322"/>
      </dsp:txXfrm>
    </dsp:sp>
    <dsp:sp modelId="{F9FCE240-3C2D-47E9-BF17-AFBF6D6792E9}">
      <dsp:nvSpPr>
        <dsp:cNvPr id="0" name=""/>
        <dsp:cNvSpPr/>
      </dsp:nvSpPr>
      <dsp:spPr>
        <a:xfrm>
          <a:off x="100032" y="3401097"/>
          <a:ext cx="2189043" cy="800258"/>
        </a:xfrm>
        <a:prstGeom prst="roundRect">
          <a:avLst>
            <a:gd name="adj" fmla="val 10000"/>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0DE03-3FFC-46D6-8AC0-044F93B3B729}">
      <dsp:nvSpPr>
        <dsp:cNvPr id="0" name=""/>
        <dsp:cNvSpPr/>
      </dsp:nvSpPr>
      <dsp:spPr>
        <a:xfrm>
          <a:off x="0" y="542082"/>
          <a:ext cx="11449271"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Osnovana 2007, </a:t>
          </a:r>
          <a:r>
            <a:rPr lang="sr-Latn-ME" sz="1050" kern="1200" noProof="0" dirty="0" smtClean="0">
              <a:solidFill>
                <a:schemeClr val="tx1"/>
              </a:solidFill>
              <a:latin typeface="Arial Nova" panose="020B0504020202020204" pitchFamily="34" charset="0"/>
            </a:rPr>
            <a:t>na osnovu Uredbe Saveta (EZ) br. 168/2007 od 15. februara 2007</a:t>
          </a:r>
          <a:endParaRPr lang="sr-Latn-ME" sz="1200" kern="1200" noProof="0" dirty="0" smtClean="0">
            <a:solidFill>
              <a:schemeClr val="tx1"/>
            </a:solidFill>
            <a:latin typeface="Arial Nova" panose="020B0504020202020204" pitchFamily="34" charset="0"/>
          </a:endParaRP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 -  Pružanje pomoći i stručnosti u vezi sa osnovnim pravima za sve organe i države članice EU</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 -  Savjetodavni organ, „think tank“ </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 -  Član 6 Ugovor o EU sa fokusom na ljudska prava: Evropska konvencija  i Povelja o osnovnim pravima EU</a:t>
          </a:r>
          <a:endParaRPr lang="sr-Latn-ME" sz="1200" kern="1200" noProof="0" dirty="0">
            <a:solidFill>
              <a:schemeClr val="tx1"/>
            </a:solidFill>
            <a:latin typeface="Arial Nova" panose="020B0504020202020204" pitchFamily="34" charset="0"/>
          </a:endParaRPr>
        </a:p>
      </dsp:txBody>
      <dsp:txXfrm>
        <a:off x="59399" y="601481"/>
        <a:ext cx="11330473" cy="1098002"/>
      </dsp:txXfrm>
    </dsp:sp>
    <dsp:sp modelId="{5A7F670E-1AFF-4BBB-8EA2-BC135169F4E7}">
      <dsp:nvSpPr>
        <dsp:cNvPr id="0" name=""/>
        <dsp:cNvSpPr/>
      </dsp:nvSpPr>
      <dsp:spPr>
        <a:xfrm>
          <a:off x="0" y="1335868"/>
          <a:ext cx="1144927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1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p>
      </dsp:txBody>
      <dsp:txXfrm>
        <a:off x="0" y="1335868"/>
        <a:ext cx="11449271" cy="1076400"/>
      </dsp:txXfrm>
    </dsp:sp>
    <dsp:sp modelId="{9059433D-55E8-4648-877D-339821D48EC3}">
      <dsp:nvSpPr>
        <dsp:cNvPr id="0" name=""/>
        <dsp:cNvSpPr/>
      </dsp:nvSpPr>
      <dsp:spPr>
        <a:xfrm>
          <a:off x="0" y="2376262"/>
          <a:ext cx="11449271"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Prikupljanje i analiza podataka</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Izrada stručnih mišljenja, stručnih mišljenja i studija izvodljivosti – samoinicijativno ili na zahtev nadležnih organa EU</a:t>
          </a:r>
        </a:p>
        <a:p>
          <a:pPr lvl="0" algn="l" defTabSz="533400">
            <a:lnSpc>
              <a:spcPct val="90000"/>
            </a:lnSpc>
            <a:spcBef>
              <a:spcPct val="0"/>
            </a:spcBef>
            <a:spcAft>
              <a:spcPct val="35000"/>
            </a:spcAft>
          </a:pPr>
          <a:r>
            <a:rPr lang="sr-Latn-ME" sz="1200" kern="1200" noProof="0" dirty="0" smtClean="0">
              <a:solidFill>
                <a:schemeClr val="tx1"/>
              </a:solidFill>
              <a:latin typeface="Arial Nova" panose="020B0504020202020204" pitchFamily="34" charset="0"/>
            </a:rPr>
            <a:t>Promocija osnovnih prava i negovanje dijalog sa civilnim društvom</a:t>
          </a:r>
          <a:endParaRPr lang="sr-Latn-ME" sz="1200" kern="1200" noProof="0" dirty="0">
            <a:solidFill>
              <a:schemeClr val="tx1"/>
            </a:solidFill>
            <a:latin typeface="Arial Nova" panose="020B0504020202020204" pitchFamily="34" charset="0"/>
          </a:endParaRPr>
        </a:p>
      </dsp:txBody>
      <dsp:txXfrm>
        <a:off x="59399" y="2435661"/>
        <a:ext cx="11330473" cy="1098002"/>
      </dsp:txXfrm>
    </dsp:sp>
    <dsp:sp modelId="{D47F512A-7AAD-41C5-BA25-E17DD69C5BB2}">
      <dsp:nvSpPr>
        <dsp:cNvPr id="0" name=""/>
        <dsp:cNvSpPr/>
      </dsp:nvSpPr>
      <dsp:spPr>
        <a:xfrm>
          <a:off x="0" y="3629068"/>
          <a:ext cx="1144927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514"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sr-Latn-ME" sz="5100" kern="1200" dirty="0" smtClean="0"/>
            <a:t> </a:t>
          </a:r>
          <a:endParaRPr lang="en-US" sz="5100" kern="1200" dirty="0"/>
        </a:p>
      </dsp:txBody>
      <dsp:txXfrm>
        <a:off x="0" y="3629068"/>
        <a:ext cx="11449271" cy="10764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10/14/2021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10/14/2021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2ADEAB81-13E6-45B0-AFA7-F2C76F847C93}" type="slidenum">
              <a:rPr lang="hr-HR" smtClean="0">
                <a:latin typeface="Arial" charset="0"/>
              </a:rPr>
              <a:pPr/>
              <a:t>5</a:t>
            </a:fld>
            <a:endParaRPr lang="hr-HR" smtClean="0">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lnSpc>
                <a:spcPct val="90000"/>
              </a:lnSpc>
            </a:pPr>
            <a:endParaRPr lang="sr-Latn-CS" smtClean="0">
              <a:latin typeface="Arial" charset="0"/>
            </a:endParaRPr>
          </a:p>
        </p:txBody>
      </p:sp>
    </p:spTree>
    <p:extLst>
      <p:ext uri="{BB962C8B-B14F-4D97-AF65-F5344CB8AC3E}">
        <p14:creationId xmlns:p14="http://schemas.microsoft.com/office/powerpoint/2010/main" val="423325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4BE525A7-D731-45C8-95A3-95EDE49F9DB4}" type="slidenum">
              <a:rPr lang="hr-HR" smtClean="0">
                <a:latin typeface="Arial" charset="0"/>
              </a:rPr>
              <a:pPr/>
              <a:t>16</a:t>
            </a:fld>
            <a:endParaRPr lang="hr-HR" smtClean="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54751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6D63390B-DA92-46E6-867E-8D3ED6B75EE1}" type="slidenum">
              <a:rPr lang="hr-HR" smtClean="0">
                <a:latin typeface="Arial" charset="0"/>
              </a:rPr>
              <a:pPr/>
              <a:t>17</a:t>
            </a:fld>
            <a:endParaRPr lang="hr-HR" smtClean="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315164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C6AFD5B9-9528-46AA-B9EE-E1D9697DD976}" type="slidenum">
              <a:rPr lang="hr-HR" smtClean="0">
                <a:latin typeface="Arial" charset="0"/>
              </a:rPr>
              <a:pPr/>
              <a:t>18</a:t>
            </a:fld>
            <a:endParaRPr lang="hr-HR" smtClean="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47559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DC0CFC3D-B9A0-47DB-910C-B85595942975}" type="slidenum">
              <a:rPr lang="hr-HR" smtClean="0">
                <a:latin typeface="Arial" charset="0"/>
              </a:rPr>
              <a:pPr/>
              <a:t>19</a:t>
            </a:fld>
            <a:endParaRPr lang="hr-HR" smtClean="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06108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20FB4A32-42A7-4DDA-B0F5-93C4C881A281}" type="slidenum">
              <a:rPr lang="hr-HR" smtClean="0">
                <a:latin typeface="Arial" charset="0"/>
              </a:rPr>
              <a:pPr/>
              <a:t>20</a:t>
            </a:fld>
            <a:endParaRPr lang="hr-HR" smtClean="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85279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CB8B9D0E-BB6E-4BFA-995B-3F66C9DD59A4}" type="slidenum">
              <a:rPr lang="hr-HR" smtClean="0">
                <a:latin typeface="Arial" charset="0"/>
              </a:rPr>
              <a:pPr/>
              <a:t>25</a:t>
            </a:fld>
            <a:endParaRPr lang="hr-HR" smtClean="0">
              <a:latin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07485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82B99BA9-2BD2-4EC1-96F1-CE4E6C990AD8}" type="slidenum">
              <a:rPr lang="hr-HR" smtClean="0">
                <a:latin typeface="Arial" charset="0"/>
              </a:rPr>
              <a:pPr/>
              <a:t>26</a:t>
            </a:fld>
            <a:endParaRPr lang="hr-HR" smtClean="0">
              <a:latin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52996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82B99BA9-2BD2-4EC1-96F1-CE4E6C990AD8}" type="slidenum">
              <a:rPr lang="hr-HR" smtClean="0">
                <a:latin typeface="Arial" charset="0"/>
              </a:rPr>
              <a:pPr/>
              <a:t>27</a:t>
            </a:fld>
            <a:endParaRPr lang="hr-HR" smtClean="0">
              <a:latin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14161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761FDDDB-0F75-44D7-80F1-83CB58A3E215}" type="slidenum">
              <a:rPr lang="hr-HR" smtClean="0">
                <a:latin typeface="Arial" charset="0"/>
              </a:rPr>
              <a:pPr/>
              <a:t>6</a:t>
            </a:fld>
            <a:endParaRPr lang="hr-HR" smtClean="0">
              <a:latin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68024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B89C538-43B0-4212-8860-008B2D83B018}" type="slidenum">
              <a:rPr lang="hr-HR" smtClean="0">
                <a:latin typeface="Arial" charset="0"/>
              </a:rPr>
              <a:pPr/>
              <a:t>7</a:t>
            </a:fld>
            <a:endParaRPr lang="hr-HR" smtClean="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03144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78812F8C-88C1-4FD5-9B8A-521AC86819DE}" type="slidenum">
              <a:rPr lang="hr-HR" smtClean="0">
                <a:latin typeface="Arial" charset="0"/>
              </a:rPr>
              <a:pPr/>
              <a:t>9</a:t>
            </a:fld>
            <a:endParaRPr lang="hr-HR" smtClean="0">
              <a:latin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374892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EBADB825-4162-4F64-92E8-5041338B6B22}" type="slidenum">
              <a:rPr lang="hr-HR" smtClean="0">
                <a:latin typeface="Arial" charset="0"/>
              </a:rPr>
              <a:pPr/>
              <a:t>10</a:t>
            </a:fld>
            <a:endParaRPr lang="hr-HR"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06137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1DDCDA2F-8182-456D-BC8E-84F4356C3441}" type="slidenum">
              <a:rPr lang="hr-HR" smtClean="0">
                <a:latin typeface="Arial" charset="0"/>
              </a:rPr>
              <a:pPr/>
              <a:t>11</a:t>
            </a:fld>
            <a:endParaRPr lang="hr-HR" smtClean="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lnSpc>
                <a:spcPct val="90000"/>
              </a:lnSpc>
            </a:pPr>
            <a:endParaRPr lang="sr-Latn-CS" smtClean="0">
              <a:latin typeface="Arial" charset="0"/>
            </a:endParaRPr>
          </a:p>
        </p:txBody>
      </p:sp>
    </p:spTree>
    <p:extLst>
      <p:ext uri="{BB962C8B-B14F-4D97-AF65-F5344CB8AC3E}">
        <p14:creationId xmlns:p14="http://schemas.microsoft.com/office/powerpoint/2010/main" val="203170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1DDCDA2F-8182-456D-BC8E-84F4356C3441}" type="slidenum">
              <a:rPr lang="hr-HR" smtClean="0">
                <a:latin typeface="Arial" charset="0"/>
              </a:rPr>
              <a:pPr/>
              <a:t>12</a:t>
            </a:fld>
            <a:endParaRPr lang="hr-HR" smtClean="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lnSpc>
                <a:spcPct val="90000"/>
              </a:lnSpc>
            </a:pPr>
            <a:endParaRPr lang="sr-Latn-CS" smtClean="0">
              <a:latin typeface="Arial" charset="0"/>
            </a:endParaRPr>
          </a:p>
        </p:txBody>
      </p:sp>
    </p:spTree>
    <p:extLst>
      <p:ext uri="{BB962C8B-B14F-4D97-AF65-F5344CB8AC3E}">
        <p14:creationId xmlns:p14="http://schemas.microsoft.com/office/powerpoint/2010/main" val="207232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B207D025-2185-4796-96E8-066A3F1CC961}" type="slidenum">
              <a:rPr lang="hr-HR" smtClean="0">
                <a:latin typeface="Arial" charset="0"/>
              </a:rPr>
              <a:pPr/>
              <a:t>14</a:t>
            </a:fld>
            <a:endParaRPr lang="hr-HR" smtClean="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44183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CF9BD501-A61E-4E9C-A113-95382997C7F0}" type="slidenum">
              <a:rPr lang="hr-HR" smtClean="0">
                <a:latin typeface="Arial" charset="0"/>
              </a:rPr>
              <a:pPr/>
              <a:t>15</a:t>
            </a:fld>
            <a:endParaRPr lang="hr-HR" smtClean="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3313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2" y="2130430"/>
            <a:ext cx="10362724"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80" y="3886200"/>
            <a:ext cx="853344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941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2047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917" y="274643"/>
            <a:ext cx="2742327"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761" y="274643"/>
            <a:ext cx="80777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667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F51411A-AD5A-4C5D-8119-ACFE08B084F8}"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47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722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98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70943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37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1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6780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5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911039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732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402462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22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4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296059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8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67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79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4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6" y="4406905"/>
            <a:ext cx="10362724"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866" y="2906713"/>
            <a:ext cx="1036272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9532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76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2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15886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759" y="1535113"/>
            <a:ext cx="53862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5"/>
            <a:ext cx="538620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63" y="1535113"/>
            <a:ext cx="53893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5"/>
            <a:ext cx="53893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53221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1975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0728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3050"/>
            <a:ext cx="4011070"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916" y="273055"/>
            <a:ext cx="68153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760" y="1435103"/>
            <a:ext cx="40110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991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0" y="4800600"/>
            <a:ext cx="7315517"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810" y="612775"/>
            <a:ext cx="731551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810" y="5367338"/>
            <a:ext cx="731551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3977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60" y="274638"/>
            <a:ext cx="10972482"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760" y="1600205"/>
            <a:ext cx="1097248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762" y="6356355"/>
            <a:ext cx="28439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5C86E-2138-4E4E-A543-2BE83141ECB2}" type="datetimeFigureOut">
              <a:rPr lang="en-GB" smtClean="0"/>
              <a:pPr/>
              <a:t>14/10/2021</a:t>
            </a:fld>
            <a:endParaRPr lang="en-GB"/>
          </a:p>
        </p:txBody>
      </p:sp>
      <p:sp>
        <p:nvSpPr>
          <p:cNvPr id="5" name="Footer Placeholder 4"/>
          <p:cNvSpPr>
            <a:spLocks noGrp="1"/>
          </p:cNvSpPr>
          <p:nvPr>
            <p:ph type="ftr" sz="quarter" idx="3"/>
          </p:nvPr>
        </p:nvSpPr>
        <p:spPr>
          <a:xfrm>
            <a:off x="4165098" y="6356355"/>
            <a:ext cx="38618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8290" y="6356355"/>
            <a:ext cx="28439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1892426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C5C86E-2138-4E4E-A543-2BE83141ECB2}" type="datetimeFigureOut">
              <a:rPr lang="en-GB" smtClean="0"/>
              <a:pPr/>
              <a:t>14/10/2021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40792241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hyperlink" Target="https://www.echr.coe.int/Documents/Library_Collection_P9_ETS140E_ENG.pdf"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uu.diva-portal.org/smash/get/diva2:441211/FULLTEXT01.pdf" TargetMode="External"/><Relationship Id="rId2" Type="http://schemas.openxmlformats.org/officeDocument/2006/relationships/hyperlink" Target="https://www.utrechtlawreview.org/articles/abstract/10.18352/ulr.220/" TargetMode="External"/><Relationship Id="rId1" Type="http://schemas.openxmlformats.org/officeDocument/2006/relationships/slideLayout" Target="../slideLayouts/slideLayout17.xml"/><Relationship Id="rId4" Type="http://schemas.openxmlformats.org/officeDocument/2006/relationships/hyperlink" Target="https://anali.rs/xml/201-/2016c/2016-2c/Anali_2016-2c-204-842-1-pb.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12" y="2132856"/>
            <a:ext cx="12188825" cy="3384376"/>
          </a:xfrm>
          <a:effectLst>
            <a:glow rad="139700">
              <a:schemeClr val="accent3">
                <a:satMod val="175000"/>
                <a:alpha val="40000"/>
              </a:schemeClr>
            </a:glow>
            <a:reflection blurRad="6350" stA="50000" endA="295" endPos="92000" dist="101600" dir="5400000" sy="-100000" algn="bl" rotWithShape="0"/>
          </a:effectLst>
        </p:spPr>
        <p:txBody>
          <a:bodyPr>
            <a:noAutofit/>
          </a:bodyPr>
          <a:lstStyle/>
          <a:p>
            <a:r>
              <a:rPr lang="tr-TR" sz="3200" dirty="0"/>
              <a:t/>
            </a:r>
            <a:br>
              <a:rPr lang="tr-TR"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4000" dirty="0">
                <a:solidFill>
                  <a:srgbClr val="FFCC66"/>
                </a:solidFill>
                <a:effectLst>
                  <a:outerShdw blurRad="38100" dist="38100" dir="2700000" algn="tl">
                    <a:srgbClr val="000000">
                      <a:alpha val="43137"/>
                    </a:srgbClr>
                  </a:outerShdw>
                </a:effectLst>
              </a:rPr>
              <a:t/>
            </a:r>
            <a:br>
              <a:rPr lang="en-GB" sz="4000" dirty="0">
                <a:solidFill>
                  <a:srgbClr val="FFCC66"/>
                </a:solidFill>
                <a:effectLst>
                  <a:outerShdw blurRad="38100" dist="38100" dir="2700000" algn="tl">
                    <a:srgbClr val="000000">
                      <a:alpha val="43137"/>
                    </a:srgbClr>
                  </a:outerShdw>
                </a:effectLst>
              </a:rPr>
            </a:br>
            <a:r>
              <a:rPr lang="sr-Latn-ME" sz="3200" dirty="0"/>
              <a:t/>
            </a:r>
            <a:br>
              <a:rPr lang="sr-Latn-ME" sz="3200" dirty="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20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Master </a:t>
            </a: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studije Pravnog fakulteta UCG</a:t>
            </a:r>
            <a:b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b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 </a:t>
            </a:r>
            <a:r>
              <a:rPr lang="sr-Latn-ME" sz="18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Pravo unutrašnjeg tržišta </a:t>
            </a:r>
            <a:r>
              <a:rPr lang="sr-Latn-ME" sz="18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EVROPSkE UNIJE</a:t>
            </a:r>
            <a:r>
              <a:rPr lang="en-GB" sz="2400" dirty="0" smtClean="0">
                <a:ln>
                  <a:solidFill>
                    <a:srgbClr val="EAEAEA"/>
                  </a:solidFill>
                </a:ln>
                <a:latin typeface="Lucida Fax" panose="02060602050505020204" pitchFamily="18" charset="0"/>
              </a:rPr>
              <a:t> </a:t>
            </a: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   </a:t>
            </a:r>
            <a:r>
              <a:rPr lang="sr-Latn-ME" sz="2400" dirty="0" smtClean="0">
                <a:ln>
                  <a:solidFill>
                    <a:srgbClr val="EAEAEA"/>
                  </a:solidFill>
                </a:ln>
                <a:latin typeface="Lucida Fax" panose="02060602050505020204" pitchFamily="18" charset="0"/>
              </a:rPr>
              <a:t>Zaštita osnovnih prava i </a:t>
            </a:r>
            <a:r>
              <a:rPr lang="sr-Latn-ME" sz="2000" dirty="0" smtClean="0">
                <a:ln>
                  <a:solidFill>
                    <a:srgbClr val="EAEAEA"/>
                  </a:solidFill>
                </a:ln>
                <a:latin typeface="Lucida Fax" panose="02060602050505020204" pitchFamily="18" charset="0"/>
              </a:rPr>
              <a:t>sloboda u Evropskoj uniji</a:t>
            </a:r>
            <a:r>
              <a:rPr lang="en-GB" sz="1600" dirty="0"/>
              <a:t/>
            </a:r>
            <a:br>
              <a:rPr lang="en-GB" sz="1600" dirty="0"/>
            </a:br>
            <a:r>
              <a:rPr lang="en-US" sz="1800" dirty="0"/>
              <a:t/>
            </a:r>
            <a:br>
              <a:rPr lang="en-US" sz="1800" dirty="0"/>
            </a:br>
            <a:r>
              <a:rPr lang="en-US" sz="2800" dirty="0"/>
              <a:t/>
            </a:r>
            <a:br>
              <a:rPr lang="en-US" sz="2800" dirty="0"/>
            </a:br>
            <a:endParaRPr lang="en-US" sz="2800" dirty="0"/>
          </a:p>
        </p:txBody>
      </p:sp>
      <p:sp>
        <p:nvSpPr>
          <p:cNvPr id="3" name="Subtitle 2"/>
          <p:cNvSpPr>
            <a:spLocks noGrp="1"/>
          </p:cNvSpPr>
          <p:nvPr>
            <p:ph type="subTitle" idx="1"/>
          </p:nvPr>
        </p:nvSpPr>
        <p:spPr>
          <a:xfrm>
            <a:off x="86867" y="4740600"/>
            <a:ext cx="12124925" cy="2060848"/>
          </a:xfrm>
        </p:spPr>
        <p:txBody>
          <a:bodyPr>
            <a:normAutofit/>
          </a:bodyPr>
          <a:lstStyle/>
          <a:p>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Prof</a:t>
            </a:r>
            <a:r>
              <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 dr </a:t>
            </a:r>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Aneta Spaić</a:t>
            </a:r>
            <a:endPar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endParaRPr>
          </a:p>
          <a:p>
            <a:endParaRPr lang="en-US" sz="3200" b="1" dirty="0">
              <a:solidFill>
                <a:srgbClr val="FFCC66"/>
              </a:solidFill>
              <a:latin typeface="Georgia" pitchFamily="18" charset="0"/>
            </a:endParaRPr>
          </a:p>
          <a:p>
            <a:endParaRPr lang="bs-Latn-BA" sz="3200" b="1" dirty="0">
              <a:solidFill>
                <a:srgbClr val="FFCC66"/>
              </a:solidFill>
            </a:endParaRPr>
          </a:p>
        </p:txBody>
      </p:sp>
      <p:pic>
        <p:nvPicPr>
          <p:cNvPr id="5" name="Picture 4">
            <a:extLst>
              <a:ext uri="{FF2B5EF4-FFF2-40B4-BE49-F238E27FC236}">
                <a16:creationId xmlns="" xmlns:a16="http://schemas.microsoft.com/office/drawing/2014/main" id="{D59BE73C-BF83-4916-AE2D-373DBC138A88}"/>
              </a:ext>
            </a:extLst>
          </p:cNvPr>
          <p:cNvPicPr>
            <a:picLocks noChangeAspect="1" noChangeArrowheads="1"/>
          </p:cNvPicPr>
          <p:nvPr/>
        </p:nvPicPr>
        <p:blipFill>
          <a:blip r:embed="rId2" cstate="print"/>
          <a:srcRect r="84048" b="29515"/>
          <a:stretch>
            <a:fillRect/>
          </a:stretch>
        </p:blipFill>
        <p:spPr bwMode="auto">
          <a:xfrm>
            <a:off x="10920536" y="0"/>
            <a:ext cx="1323724" cy="1082180"/>
          </a:xfrm>
          <a:prstGeom prst="rect">
            <a:avLst/>
          </a:prstGeom>
          <a:noFill/>
          <a:ln w="9525">
            <a:noFill/>
            <a:miter lim="800000"/>
            <a:headEnd/>
            <a:tailEnd/>
          </a:ln>
        </p:spPr>
      </p:pic>
      <p:pic>
        <p:nvPicPr>
          <p:cNvPr id="6" name="Picture 5" descr="mlim bijeli.png">
            <a:extLst>
              <a:ext uri="{FF2B5EF4-FFF2-40B4-BE49-F238E27FC236}">
                <a16:creationId xmlns="" xmlns:a16="http://schemas.microsoft.com/office/drawing/2014/main" id="{B54EF010-21FD-449A-8E0D-9BD7C815EED7}"/>
              </a:ext>
            </a:extLst>
          </p:cNvPr>
          <p:cNvPicPr>
            <a:picLocks noChangeAspect="1"/>
          </p:cNvPicPr>
          <p:nvPr/>
        </p:nvPicPr>
        <p:blipFill>
          <a:blip r:embed="rId3" cstate="print"/>
          <a:stretch>
            <a:fillRect/>
          </a:stretch>
        </p:blipFill>
        <p:spPr>
          <a:xfrm>
            <a:off x="1" y="338029"/>
            <a:ext cx="1991543" cy="786715"/>
          </a:xfrm>
          <a:prstGeom prst="rect">
            <a:avLst/>
          </a:prstGeom>
        </p:spPr>
      </p:pic>
    </p:spTree>
    <p:extLst>
      <p:ext uri="{BB962C8B-B14F-4D97-AF65-F5344CB8AC3E}">
        <p14:creationId xmlns:p14="http://schemas.microsoft.com/office/powerpoint/2010/main" val="7859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hr-HR" dirty="0" smtClean="0"/>
              <a:t>Zaštita osnovnih prava</a:t>
            </a:r>
          </a:p>
        </p:txBody>
      </p:sp>
      <p:sp>
        <p:nvSpPr>
          <p:cNvPr id="26626" name="Rectangle 3"/>
          <p:cNvSpPr>
            <a:spLocks noGrp="1" noChangeArrowheads="1"/>
          </p:cNvSpPr>
          <p:nvPr>
            <p:ph idx="1"/>
          </p:nvPr>
        </p:nvSpPr>
        <p:spPr>
          <a:xfrm>
            <a:off x="551384" y="2564904"/>
            <a:ext cx="11017224" cy="3310964"/>
          </a:xfrm>
        </p:spPr>
        <p:txBody>
          <a:bodyPr>
            <a:normAutofit/>
          </a:bodyPr>
          <a:lstStyle/>
          <a:p>
            <a:pPr eaLnBrk="1" hangingPunct="1"/>
            <a:r>
              <a:rPr lang="sr-Latn-ME" sz="2600" dirty="0" smtClean="0"/>
              <a:t>Opšta pravna načela (principi) prava EU...</a:t>
            </a:r>
          </a:p>
          <a:p>
            <a:pPr lvl="1" eaLnBrk="1" hangingPunct="1"/>
            <a:r>
              <a:rPr lang="sr-Latn-ME" sz="2200" dirty="0" smtClean="0"/>
              <a:t>Sud:</a:t>
            </a:r>
          </a:p>
          <a:p>
            <a:pPr marL="457200" lvl="1" indent="0" eaLnBrk="1" hangingPunct="1">
              <a:buNone/>
            </a:pPr>
            <a:r>
              <a:rPr lang="sr-Latn-ME" sz="1600" dirty="0" smtClean="0"/>
              <a:t>Obezbjeđuje da se prilikom tumačenja i primjene Ugovora poštuje pravo </a:t>
            </a:r>
          </a:p>
          <a:p>
            <a:pPr marL="457200" lvl="1" indent="0" eaLnBrk="1" hangingPunct="1">
              <a:buNone/>
            </a:pPr>
            <a:r>
              <a:rPr lang="sr-Latn-ME" sz="1600" dirty="0" smtClean="0"/>
              <a:t>ESP: Prilikom tumačenja i primjene evropskih osnivačkih ugovora, ESP se drži načela „</a:t>
            </a:r>
            <a:r>
              <a:rPr lang="sr-Latn-ME" sz="1600" i="1" dirty="0" smtClean="0"/>
              <a:t>in dubio pro Communitate</a:t>
            </a:r>
            <a:r>
              <a:rPr lang="sr-Latn-ME" sz="1600" dirty="0" smtClean="0"/>
              <a:t>” --- </a:t>
            </a:r>
          </a:p>
          <a:p>
            <a:pPr marL="457200" lvl="1" indent="0" eaLnBrk="1" hangingPunct="1">
              <a:buNone/>
            </a:pPr>
            <a:r>
              <a:rPr lang="sr-Latn-ME" sz="1600" dirty="0" smtClean="0"/>
              <a:t>Prigovor: „</a:t>
            </a:r>
            <a:r>
              <a:rPr lang="sr-Latn-ME" sz="1600" i="1" dirty="0" smtClean="0"/>
              <a:t>Gouvernement des juges</a:t>
            </a:r>
            <a:r>
              <a:rPr lang="sr-Latn-ME" sz="1600" dirty="0" smtClean="0"/>
              <a:t>”? U </a:t>
            </a:r>
            <a:r>
              <a:rPr lang="sr-Latn-ME" sz="1600" i="1" dirty="0" smtClean="0"/>
              <a:t>R v. Henn </a:t>
            </a:r>
            <a:r>
              <a:rPr lang="sr-Latn-ME" sz="1600" dirty="0" smtClean="0"/>
              <a:t>(1981)… “ESP, za razliku od evropskih, radije primjenjuje teleološko u odnosu na istorijsko tumačenje... On teži da da pre efekt onom što smatra duhom Ugovora, što ponekad engleskim sudijma izgleda kao isključenje riječi... ESP tumači odredbe ugovora tako da ih prilagodi ostvarenom rastu.“.. </a:t>
            </a:r>
          </a:p>
        </p:txBody>
      </p:sp>
    </p:spTree>
    <p:extLst>
      <p:ext uri="{BB962C8B-B14F-4D97-AF65-F5344CB8AC3E}">
        <p14:creationId xmlns:p14="http://schemas.microsoft.com/office/powerpoint/2010/main" val="2747411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67408" y="620688"/>
            <a:ext cx="10585176" cy="1640904"/>
          </a:xfrm>
        </p:spPr>
        <p:txBody>
          <a:bodyPr>
            <a:noAutofit/>
          </a:bodyPr>
          <a:lstStyle/>
          <a:p>
            <a:pPr>
              <a:lnSpc>
                <a:spcPct val="80000"/>
              </a:lnSpc>
            </a:pPr>
            <a:r>
              <a:rPr lang="hr-HR" sz="1800" b="1" dirty="0" smtClean="0">
                <a:latin typeface="+mn-lt"/>
              </a:rPr>
              <a:t>“SUKOB” S NJEMAČKIM USTAVNIM SUDOM</a:t>
            </a:r>
            <a:br>
              <a:rPr lang="hr-HR" sz="1800" b="1" dirty="0" smtClean="0">
                <a:latin typeface="+mn-lt"/>
              </a:rPr>
            </a:br>
            <a:r>
              <a:rPr lang="hr-HR" sz="1800" b="1" dirty="0" smtClean="0">
                <a:latin typeface="+mn-lt"/>
              </a:rPr>
              <a:t/>
            </a:r>
            <a:br>
              <a:rPr lang="hr-HR" sz="1800" b="1" dirty="0" smtClean="0">
                <a:latin typeface="+mn-lt"/>
              </a:rPr>
            </a:br>
            <a:r>
              <a:rPr lang="hr-HR" sz="1600" dirty="0" smtClean="0">
                <a:latin typeface="+mn-lt"/>
              </a:rPr>
              <a:t>Na </a:t>
            </a:r>
            <a:r>
              <a:rPr lang="hr-HR" sz="1600" dirty="0">
                <a:latin typeface="+mn-lt"/>
              </a:rPr>
              <a:t>valjanost mjera Zajednice </a:t>
            </a:r>
            <a:r>
              <a:rPr lang="hr-HR" sz="1600" b="1" dirty="0">
                <a:latin typeface="+mn-lt"/>
              </a:rPr>
              <a:t>ne mogu uticati tvrdnje da su te mjere suprotne osnovnim pravima </a:t>
            </a:r>
            <a:r>
              <a:rPr lang="hr-HR" sz="1600" dirty="0">
                <a:latin typeface="+mn-lt"/>
              </a:rPr>
              <a:t>koja su zaštićena ustavom određene države </a:t>
            </a:r>
            <a:r>
              <a:rPr lang="hr-HR" sz="1600" dirty="0" smtClean="0">
                <a:latin typeface="+mn-lt"/>
              </a:rPr>
              <a:t>članice. </a:t>
            </a:r>
            <a:r>
              <a:rPr lang="hr-HR" sz="1600" dirty="0">
                <a:latin typeface="+mn-lt"/>
              </a:rPr>
              <a:t>K</a:t>
            </a:r>
            <a:r>
              <a:rPr lang="hr-HR" sz="1600" dirty="0" smtClean="0">
                <a:latin typeface="+mn-lt"/>
              </a:rPr>
              <a:t>ada </a:t>
            </a:r>
            <a:r>
              <a:rPr lang="hr-HR" sz="1600" dirty="0">
                <a:latin typeface="+mn-lt"/>
              </a:rPr>
              <a:t>bi to bilo dopušteno, djelotvornost i ujednačenost prava Zajednice bila bi ugrožena</a:t>
            </a:r>
            <a:br>
              <a:rPr lang="hr-HR" sz="1600" dirty="0">
                <a:latin typeface="+mn-lt"/>
              </a:rPr>
            </a:br>
            <a:r>
              <a:rPr lang="hr-HR" sz="1600" dirty="0">
                <a:latin typeface="+mn-lt"/>
              </a:rPr>
              <a:t>Međutim, Sud je dužan istražiti je li nekom mjerom Zajednice zanemareno odnosno povrijeđeno neko analogno </a:t>
            </a:r>
            <a:r>
              <a:rPr lang="hr-HR" sz="1600" dirty="0" smtClean="0">
                <a:latin typeface="+mn-lt"/>
              </a:rPr>
              <a:t>osnovno </a:t>
            </a:r>
            <a:r>
              <a:rPr lang="hr-HR" sz="1600" dirty="0">
                <a:latin typeface="+mn-lt"/>
              </a:rPr>
              <a:t>pravo zajamčeno u pravnom poretku Zajednice </a:t>
            </a:r>
            <a:br>
              <a:rPr lang="hr-HR" sz="1600" dirty="0">
                <a:latin typeface="+mn-lt"/>
              </a:rPr>
            </a:br>
            <a:endParaRPr lang="hr-HR" sz="1600" dirty="0">
              <a:latin typeface="+mn-lt"/>
            </a:endParaRPr>
          </a:p>
        </p:txBody>
      </p:sp>
      <p:sp>
        <p:nvSpPr>
          <p:cNvPr id="34818" name="Rectangle 3"/>
          <p:cNvSpPr>
            <a:spLocks noGrp="1" noChangeArrowheads="1"/>
          </p:cNvSpPr>
          <p:nvPr>
            <p:ph sz="half" idx="1"/>
          </p:nvPr>
        </p:nvSpPr>
        <p:spPr>
          <a:xfrm>
            <a:off x="551384" y="2492896"/>
            <a:ext cx="5256584" cy="3759696"/>
          </a:xfrm>
        </p:spPr>
        <p:txBody>
          <a:bodyPr>
            <a:normAutofit fontScale="92500" lnSpcReduction="20000"/>
          </a:bodyPr>
          <a:lstStyle/>
          <a:p>
            <a:pPr>
              <a:lnSpc>
                <a:spcPct val="90000"/>
              </a:lnSpc>
            </a:pPr>
            <a:endParaRPr lang="hr-HR" sz="1800" dirty="0" smtClean="0"/>
          </a:p>
          <a:p>
            <a:pPr>
              <a:lnSpc>
                <a:spcPct val="80000"/>
              </a:lnSpc>
            </a:pPr>
            <a:r>
              <a:rPr lang="de-DE" sz="1800" b="1" i="1" dirty="0" smtClean="0"/>
              <a:t>Internationale </a:t>
            </a:r>
            <a:r>
              <a:rPr lang="sr-Latn-ME" sz="1800" b="1" i="1" dirty="0" smtClean="0"/>
              <a:t>H</a:t>
            </a:r>
            <a:r>
              <a:rPr lang="de-DE" sz="1800" b="1" i="1" dirty="0" smtClean="0"/>
              <a:t>andelsgesellschaft</a:t>
            </a:r>
            <a:r>
              <a:rPr lang="de-DE" sz="1800" i="1" dirty="0"/>
              <a:t> (</a:t>
            </a:r>
            <a:r>
              <a:rPr lang="de-DE" sz="1800" b="1" i="1" dirty="0"/>
              <a:t>Solange I</a:t>
            </a:r>
            <a:r>
              <a:rPr lang="de-DE" sz="1800" i="1" dirty="0"/>
              <a:t>) </a:t>
            </a:r>
            <a:r>
              <a:rPr lang="de-DE" sz="1700" dirty="0"/>
              <a:t>[197</a:t>
            </a:r>
            <a:r>
              <a:rPr lang="sr-Latn-ME" sz="1700" dirty="0"/>
              <a:t>4</a:t>
            </a:r>
            <a:r>
              <a:rPr lang="de-DE" sz="1700" dirty="0" smtClean="0"/>
              <a:t>]</a:t>
            </a:r>
            <a:endParaRPr lang="sr-Latn-ME" sz="1800" dirty="0" smtClean="0"/>
          </a:p>
          <a:p>
            <a:pPr>
              <a:lnSpc>
                <a:spcPct val="80000"/>
              </a:lnSpc>
            </a:pPr>
            <a:endParaRPr lang="sr-Latn-ME" sz="1800" dirty="0" smtClean="0"/>
          </a:p>
          <a:p>
            <a:pPr marL="0" indent="0" algn="just">
              <a:lnSpc>
                <a:spcPct val="80000"/>
              </a:lnSpc>
              <a:buNone/>
            </a:pPr>
            <a:r>
              <a:rPr lang="hr-HR" sz="1600" b="1" dirty="0" smtClean="0"/>
              <a:t>ESP</a:t>
            </a:r>
          </a:p>
          <a:p>
            <a:pPr marL="0" indent="0" algn="just">
              <a:lnSpc>
                <a:spcPct val="80000"/>
              </a:lnSpc>
              <a:buNone/>
            </a:pPr>
            <a:r>
              <a:rPr lang="hr-HR" sz="1600" dirty="0" smtClean="0"/>
              <a:t>Validnost komunitarnih odredaba se može utvrđivati samo u odnosu na pravo Zajednice, a ne prema nacionalnim ustavnim odredbama.</a:t>
            </a:r>
            <a:endParaRPr lang="sr-Latn-ME" sz="1600" dirty="0"/>
          </a:p>
          <a:p>
            <a:pPr marL="0" indent="0">
              <a:lnSpc>
                <a:spcPct val="90000"/>
              </a:lnSpc>
              <a:buNone/>
            </a:pPr>
            <a:r>
              <a:rPr lang="hr-HR" sz="1800" dirty="0" smtClean="0"/>
              <a:t>Sporne odredne nijesu u nesaglasnosti sa koncepcijom ljudskih prava Zajednice.</a:t>
            </a:r>
          </a:p>
          <a:p>
            <a:pPr eaLnBrk="1" hangingPunct="1">
              <a:lnSpc>
                <a:spcPct val="90000"/>
              </a:lnSpc>
            </a:pPr>
            <a:endParaRPr lang="hr-HR" sz="1800" dirty="0"/>
          </a:p>
          <a:p>
            <a:pPr marL="0" indent="0">
              <a:lnSpc>
                <a:spcPct val="90000"/>
              </a:lnSpc>
              <a:buNone/>
            </a:pPr>
            <a:r>
              <a:rPr lang="hr-HR" sz="1800" b="1" i="1" dirty="0" smtClean="0"/>
              <a:t>USNJ</a:t>
            </a:r>
          </a:p>
          <a:p>
            <a:pPr marL="0" indent="0">
              <a:lnSpc>
                <a:spcPct val="90000"/>
              </a:lnSpc>
              <a:buNone/>
            </a:pPr>
            <a:r>
              <a:rPr lang="hr-HR" sz="1800" b="1" i="1" dirty="0" smtClean="0"/>
              <a:t>Dokgod</a:t>
            </a:r>
            <a:r>
              <a:rPr lang="hr-HR" sz="1800" i="1" dirty="0" smtClean="0"/>
              <a:t> </a:t>
            </a:r>
            <a:r>
              <a:rPr lang="hr-HR" sz="1800" i="1" dirty="0"/>
              <a:t>obim zaštite osnovnih prava u Zajednici ne dostigne onaj obim zaštite koji postoji na osnovu njemačkog Ustava, njemački Ustavni sud zadržava pravo da nadzire je li obim zaštite prava isti na nivou zajednice i Njemačke.”</a:t>
            </a:r>
          </a:p>
          <a:p>
            <a:pPr eaLnBrk="1" hangingPunct="1">
              <a:lnSpc>
                <a:spcPct val="90000"/>
              </a:lnSpc>
            </a:pPr>
            <a:endParaRPr lang="hr-HR" sz="1800" dirty="0"/>
          </a:p>
        </p:txBody>
      </p:sp>
      <p:sp>
        <p:nvSpPr>
          <p:cNvPr id="34819" name="Rectangle 4"/>
          <p:cNvSpPr>
            <a:spLocks noGrp="1" noChangeArrowheads="1"/>
          </p:cNvSpPr>
          <p:nvPr>
            <p:ph sz="half" idx="2"/>
          </p:nvPr>
        </p:nvSpPr>
        <p:spPr>
          <a:xfrm>
            <a:off x="6130060" y="2708920"/>
            <a:ext cx="5224469" cy="3312368"/>
          </a:xfrm>
        </p:spPr>
        <p:txBody>
          <a:bodyPr>
            <a:normAutofit fontScale="92500" lnSpcReduction="20000"/>
          </a:bodyPr>
          <a:lstStyle/>
          <a:p>
            <a:pPr>
              <a:lnSpc>
                <a:spcPct val="90000"/>
              </a:lnSpc>
            </a:pPr>
            <a:endParaRPr lang="sr-Latn-ME" sz="1800" b="1" i="1" dirty="0" smtClean="0"/>
          </a:p>
          <a:p>
            <a:pPr>
              <a:lnSpc>
                <a:spcPct val="90000"/>
              </a:lnSpc>
            </a:pPr>
            <a:r>
              <a:rPr lang="de-DE" sz="1800" b="1" i="1" dirty="0" smtClean="0"/>
              <a:t>ReWünsche</a:t>
            </a:r>
            <a:r>
              <a:rPr lang="de-DE" sz="1800" i="1" dirty="0"/>
              <a:t> </a:t>
            </a:r>
            <a:r>
              <a:rPr lang="de-DE" sz="1800" b="1" i="1" dirty="0"/>
              <a:t>Handelsgesellschaft</a:t>
            </a:r>
            <a:r>
              <a:rPr lang="de-DE" sz="1800" dirty="0"/>
              <a:t> </a:t>
            </a:r>
            <a:r>
              <a:rPr lang="de-DE" sz="1800" b="1" i="1" dirty="0"/>
              <a:t>(</a:t>
            </a:r>
            <a:r>
              <a:rPr lang="sr-Latn-ME" sz="1800" b="1" i="1" dirty="0"/>
              <a:t>Solange II</a:t>
            </a:r>
            <a:r>
              <a:rPr lang="sr-Latn-ME" sz="1800" b="1" i="1" dirty="0" smtClean="0"/>
              <a:t>) </a:t>
            </a:r>
            <a:r>
              <a:rPr lang="de-DE" sz="1800" dirty="0" smtClean="0"/>
              <a:t>[</a:t>
            </a:r>
            <a:r>
              <a:rPr lang="de-DE" sz="1800" dirty="0"/>
              <a:t>19</a:t>
            </a:r>
            <a:r>
              <a:rPr lang="sr-Latn-ME" sz="1800" dirty="0"/>
              <a:t>86</a:t>
            </a:r>
            <a:r>
              <a:rPr lang="de-DE" sz="1800" dirty="0"/>
              <a:t>]</a:t>
            </a:r>
            <a:endParaRPr lang="sr-Latn-ME" sz="1800" dirty="0"/>
          </a:p>
          <a:p>
            <a:pPr marL="0" indent="0">
              <a:lnSpc>
                <a:spcPct val="90000"/>
              </a:lnSpc>
              <a:buNone/>
            </a:pPr>
            <a:endParaRPr lang="hr-HR" sz="1800" dirty="0" smtClean="0"/>
          </a:p>
          <a:p>
            <a:pPr marL="0" indent="0">
              <a:lnSpc>
                <a:spcPct val="90000"/>
              </a:lnSpc>
              <a:buNone/>
            </a:pPr>
            <a:r>
              <a:rPr lang="hr-HR" sz="1800" b="1" i="1" dirty="0" smtClean="0"/>
              <a:t>USNJ</a:t>
            </a:r>
          </a:p>
          <a:p>
            <a:pPr marL="0" indent="0">
              <a:lnSpc>
                <a:spcPct val="90000"/>
              </a:lnSpc>
              <a:buNone/>
            </a:pPr>
            <a:r>
              <a:rPr lang="hr-HR" sz="1800" b="1" i="1" dirty="0" smtClean="0"/>
              <a:t>Dokgod </a:t>
            </a:r>
            <a:r>
              <a:rPr lang="hr-HR" sz="1800" i="1" dirty="0" smtClean="0"/>
              <a:t>pravo Zajednice jamči učinkovitu-djelotvornu zaštitu ljudskih  prava i osnovnih sloboda, te se, odluke Suda neće biti podvrgavane kontroli Ustavnog suda Njemačke. Stoga, njemački Ustavni sud neće više koristiti svojom nadležnošću da odlučuje o primjenjivosti evropskog zakonodavstva u  Njemačkoj. Ukoliko Sud propusti da pruži dovoljnu zaštitu Ustavni sud će opet preuzeti taj zadatak. </a:t>
            </a:r>
            <a:endParaRPr lang="hr-HR" sz="1800" i="1" dirty="0"/>
          </a:p>
        </p:txBody>
      </p:sp>
    </p:spTree>
    <p:extLst>
      <p:ext uri="{BB962C8B-B14F-4D97-AF65-F5344CB8AC3E}">
        <p14:creationId xmlns:p14="http://schemas.microsoft.com/office/powerpoint/2010/main" val="41370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half" idx="1"/>
          </p:nvPr>
        </p:nvSpPr>
        <p:spPr>
          <a:xfrm>
            <a:off x="1343472" y="2492896"/>
            <a:ext cx="9577064" cy="3759696"/>
          </a:xfrm>
        </p:spPr>
        <p:txBody>
          <a:bodyPr>
            <a:normAutofit fontScale="92500"/>
          </a:bodyPr>
          <a:lstStyle/>
          <a:p>
            <a:pPr>
              <a:lnSpc>
                <a:spcPct val="90000"/>
              </a:lnSpc>
            </a:pPr>
            <a:endParaRPr lang="hr-HR" sz="1800" dirty="0" smtClean="0"/>
          </a:p>
          <a:p>
            <a:pPr>
              <a:lnSpc>
                <a:spcPct val="80000"/>
              </a:lnSpc>
            </a:pPr>
            <a:r>
              <a:rPr lang="sr-Latn-ME" sz="1800" b="1" i="1" dirty="0" smtClean="0"/>
              <a:t>Amministrazione delle Finanze dello Stato v Simmenthal </a:t>
            </a:r>
            <a:r>
              <a:rPr lang="de-DE" sz="1800" i="1" dirty="0"/>
              <a:t> </a:t>
            </a:r>
            <a:r>
              <a:rPr lang="de-DE" sz="1800" i="1" dirty="0" smtClean="0"/>
              <a:t>(</a:t>
            </a:r>
            <a:r>
              <a:rPr lang="sr-Latn-ME" sz="1800" b="1" i="1" dirty="0" smtClean="0"/>
              <a:t>Simmental</a:t>
            </a:r>
            <a:r>
              <a:rPr lang="de-DE" sz="1800" i="1" dirty="0" smtClean="0"/>
              <a:t>) </a:t>
            </a:r>
            <a:r>
              <a:rPr lang="de-DE" sz="1700" dirty="0"/>
              <a:t>[</a:t>
            </a:r>
            <a:r>
              <a:rPr lang="de-DE" sz="1700" dirty="0" smtClean="0"/>
              <a:t>197</a:t>
            </a:r>
            <a:r>
              <a:rPr lang="sr-Latn-ME" sz="1700" dirty="0"/>
              <a:t>7</a:t>
            </a:r>
            <a:r>
              <a:rPr lang="de-DE" sz="1700" dirty="0" smtClean="0"/>
              <a:t>]</a:t>
            </a:r>
            <a:endParaRPr lang="sr-Latn-ME" sz="1800" dirty="0" smtClean="0"/>
          </a:p>
          <a:p>
            <a:pPr>
              <a:lnSpc>
                <a:spcPct val="80000"/>
              </a:lnSpc>
            </a:pPr>
            <a:endParaRPr lang="sr-Latn-ME" sz="1800" dirty="0" smtClean="0"/>
          </a:p>
          <a:p>
            <a:pPr marL="0" indent="0" algn="just">
              <a:lnSpc>
                <a:spcPct val="80000"/>
              </a:lnSpc>
              <a:buNone/>
            </a:pPr>
            <a:r>
              <a:rPr lang="hr-HR" sz="1600" b="1" dirty="0" smtClean="0"/>
              <a:t>ESP</a:t>
            </a:r>
          </a:p>
          <a:p>
            <a:pPr marL="0" indent="0" algn="just">
              <a:lnSpc>
                <a:spcPct val="80000"/>
              </a:lnSpc>
              <a:buNone/>
            </a:pPr>
            <a:r>
              <a:rPr lang="hr-HR" sz="1600" dirty="0" smtClean="0"/>
              <a:t>Svi nacionalni sudovi su dužni da neposredno i trenutno primjene jasnu i bezuslovnu odredbu prava Zajednice, ne čekajući odluku ustavnog ili drugog nacionalnog suda o neustavnosti ili nezakonitosti protivrječnog nacionalnog pravnog instrumenta. </a:t>
            </a:r>
          </a:p>
          <a:p>
            <a:pPr marL="0" indent="0" algn="just">
              <a:lnSpc>
                <a:spcPct val="80000"/>
              </a:lnSpc>
              <a:buNone/>
            </a:pPr>
            <a:r>
              <a:rPr lang="hr-HR" sz="1600" dirty="0" smtClean="0"/>
              <a:t>Važenje pravnih akata Zajednice ne može da bude osporeno prigovorom da vrijeđaju temeljna prava sadržana u ustavima. </a:t>
            </a:r>
          </a:p>
          <a:p>
            <a:pPr marL="0" indent="0" algn="just">
              <a:lnSpc>
                <a:spcPct val="80000"/>
              </a:lnSpc>
              <a:buNone/>
            </a:pPr>
            <a:r>
              <a:rPr lang="hr-HR" sz="1600" dirty="0" smtClean="0"/>
              <a:t>Sud pravde </a:t>
            </a:r>
            <a:r>
              <a:rPr lang="hr-HR" sz="1600" b="1" dirty="0" smtClean="0"/>
              <a:t>nije zaključio</a:t>
            </a:r>
            <a:r>
              <a:rPr lang="hr-HR" sz="1600" dirty="0" smtClean="0"/>
              <a:t> da </a:t>
            </a:r>
            <a:r>
              <a:rPr lang="hr-HR" sz="1600" dirty="0" smtClean="0"/>
              <a:t>odredbe </a:t>
            </a:r>
            <a:r>
              <a:rPr lang="hr-HR" sz="1600" dirty="0" smtClean="0"/>
              <a:t>nacionalnog </a:t>
            </a:r>
            <a:r>
              <a:rPr lang="hr-HR" sz="1600" dirty="0" smtClean="0"/>
              <a:t>prava- </a:t>
            </a:r>
            <a:r>
              <a:rPr lang="hr-HR" sz="1600" dirty="0" smtClean="0"/>
              <a:t>suprotne pravu Zajednice prestaju da važe. </a:t>
            </a:r>
            <a:r>
              <a:rPr lang="hr-HR" sz="1600" dirty="0"/>
              <a:t>Nacionalni sudovi su dužni da ih ignorišu. </a:t>
            </a:r>
            <a:endParaRPr lang="hr-HR" sz="1600" dirty="0" smtClean="0"/>
          </a:p>
          <a:p>
            <a:pPr marL="0" indent="0" algn="just">
              <a:lnSpc>
                <a:spcPct val="80000"/>
              </a:lnSpc>
              <a:buNone/>
            </a:pPr>
            <a:r>
              <a:rPr lang="hr-HR" sz="1600" dirty="0" smtClean="0"/>
              <a:t>Ali, Sud naglašava da shodno načelu suprematije prava Zajednice, ne samo što nijedna odredba nacionalnog prava ne </a:t>
            </a:r>
            <a:r>
              <a:rPr lang="hr-HR" sz="1600" dirty="0" smtClean="0"/>
              <a:t>smije</a:t>
            </a:r>
            <a:r>
              <a:rPr lang="hr-HR" sz="1600" dirty="0" smtClean="0"/>
              <a:t> </a:t>
            </a:r>
            <a:r>
              <a:rPr lang="hr-HR" sz="1600" dirty="0" smtClean="0"/>
              <a:t>da bude u suprotnosti sa </a:t>
            </a:r>
            <a:r>
              <a:rPr lang="hr-HR" sz="1600" dirty="0" smtClean="0"/>
              <a:t>evropskim </a:t>
            </a:r>
            <a:r>
              <a:rPr lang="hr-HR" sz="1600" dirty="0" smtClean="0"/>
              <a:t>ugovorima, nego ni države članice ne mogu </a:t>
            </a:r>
            <a:r>
              <a:rPr lang="hr-HR" sz="1600" dirty="0" smtClean="0"/>
              <a:t>valjano </a:t>
            </a:r>
            <a:r>
              <a:rPr lang="hr-HR" sz="1600" dirty="0" smtClean="0"/>
              <a:t>da donose zakone ako nijesu u skladu sa pravom zajednice. </a:t>
            </a:r>
          </a:p>
          <a:p>
            <a:pPr marL="0" indent="0" algn="just">
              <a:lnSpc>
                <a:spcPct val="80000"/>
              </a:lnSpc>
              <a:buNone/>
            </a:pPr>
            <a:r>
              <a:rPr lang="hr-HR" sz="1600" b="1" dirty="0" smtClean="0"/>
              <a:t>Fundamentalna ljudska prav</a:t>
            </a:r>
            <a:r>
              <a:rPr lang="hr-HR" sz="1600" dirty="0" smtClean="0"/>
              <a:t>a sastavni su dio (NEPISANOG) prava Zajednice.</a:t>
            </a:r>
          </a:p>
          <a:p>
            <a:pPr eaLnBrk="1" hangingPunct="1">
              <a:lnSpc>
                <a:spcPct val="90000"/>
              </a:lnSpc>
            </a:pPr>
            <a:endParaRPr lang="hr-HR" sz="1800" dirty="0"/>
          </a:p>
          <a:p>
            <a:pPr eaLnBrk="1" hangingPunct="1">
              <a:lnSpc>
                <a:spcPct val="90000"/>
              </a:lnSpc>
            </a:pPr>
            <a:endParaRPr lang="hr-HR" sz="1800" dirty="0"/>
          </a:p>
        </p:txBody>
      </p:sp>
    </p:spTree>
    <p:extLst>
      <p:ext uri="{BB962C8B-B14F-4D97-AF65-F5344CB8AC3E}">
        <p14:creationId xmlns:p14="http://schemas.microsoft.com/office/powerpoint/2010/main" val="2277238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03190994"/>
              </p:ext>
            </p:extLst>
          </p:nvPr>
        </p:nvGraphicFramePr>
        <p:xfrm>
          <a:off x="407368" y="1196752"/>
          <a:ext cx="1123324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271464" y="620688"/>
            <a:ext cx="98650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sz="3200" b="1" dirty="0" smtClean="0"/>
              <a:t>P   O   V   E   LJ   A </a:t>
            </a:r>
            <a:endParaRPr lang="en-US" b="1" dirty="0"/>
          </a:p>
        </p:txBody>
      </p:sp>
    </p:spTree>
    <p:extLst>
      <p:ext uri="{BB962C8B-B14F-4D97-AF65-F5344CB8AC3E}">
        <p14:creationId xmlns:p14="http://schemas.microsoft.com/office/powerpoint/2010/main" val="427466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07368" y="1124744"/>
            <a:ext cx="11017224" cy="936104"/>
          </a:xfrm>
        </p:spPr>
        <p:txBody>
          <a:bodyPr>
            <a:normAutofit fontScale="90000"/>
          </a:bodyPr>
          <a:lstStyle/>
          <a:p>
            <a:pPr eaLnBrk="1" hangingPunct="1"/>
            <a:r>
              <a:rPr lang="hr-HR" sz="2800" b="1" dirty="0"/>
              <a:t>Neprimjenjivanje Povelje u Ujedinjenom Kraljevstvu i Poljskoj</a:t>
            </a:r>
            <a:br>
              <a:rPr lang="hr-HR" sz="2800" b="1" dirty="0"/>
            </a:br>
            <a:endParaRPr lang="hr-HR" sz="2800" b="1" dirty="0"/>
          </a:p>
        </p:txBody>
      </p:sp>
      <p:sp>
        <p:nvSpPr>
          <p:cNvPr id="45058" name="Rectangle 3"/>
          <p:cNvSpPr>
            <a:spLocks noGrp="1" noChangeArrowheads="1"/>
          </p:cNvSpPr>
          <p:nvPr>
            <p:ph idx="1"/>
          </p:nvPr>
        </p:nvSpPr>
        <p:spPr>
          <a:xfrm>
            <a:off x="1127448" y="2780928"/>
            <a:ext cx="10009112" cy="3312368"/>
          </a:xfrm>
        </p:spPr>
        <p:txBody>
          <a:bodyPr>
            <a:normAutofit/>
          </a:bodyPr>
          <a:lstStyle/>
          <a:p>
            <a:pPr eaLnBrk="1" hangingPunct="1">
              <a:lnSpc>
                <a:spcPct val="90000"/>
              </a:lnSpc>
            </a:pPr>
            <a:r>
              <a:rPr lang="hr-HR" sz="2000" dirty="0"/>
              <a:t>Povelja pravno obvezujuća samo za 26 </a:t>
            </a:r>
            <a:r>
              <a:rPr lang="hr-HR" sz="2000" dirty="0" smtClean="0"/>
              <a:t>država </a:t>
            </a:r>
            <a:r>
              <a:rPr lang="hr-HR" sz="2000" dirty="0"/>
              <a:t>članica </a:t>
            </a:r>
            <a:r>
              <a:rPr lang="hr-HR" sz="2000" dirty="0" smtClean="0"/>
              <a:t>EU: Protokol </a:t>
            </a:r>
            <a:r>
              <a:rPr lang="hr-HR" sz="2000" dirty="0"/>
              <a:t>o </a:t>
            </a:r>
            <a:r>
              <a:rPr lang="hr-HR" sz="2000" dirty="0" smtClean="0"/>
              <a:t>(ne)primjeni </a:t>
            </a:r>
            <a:r>
              <a:rPr lang="hr-HR" sz="2000" dirty="0"/>
              <a:t>Povelje na Poljsku i </a:t>
            </a:r>
            <a:r>
              <a:rPr lang="hr-HR" sz="2000" dirty="0" smtClean="0"/>
              <a:t>UK</a:t>
            </a:r>
          </a:p>
          <a:p>
            <a:pPr eaLnBrk="1" hangingPunct="1">
              <a:lnSpc>
                <a:spcPct val="90000"/>
              </a:lnSpc>
            </a:pPr>
            <a:r>
              <a:rPr lang="hr-HR" sz="2000" dirty="0" smtClean="0"/>
              <a:t>Nijedan </a:t>
            </a:r>
            <a:r>
              <a:rPr lang="hr-HR" sz="2000" dirty="0"/>
              <a:t>sud </a:t>
            </a:r>
            <a:r>
              <a:rPr lang="hr-HR" sz="2000" dirty="0" smtClean="0"/>
              <a:t>(nacionalni ni regionalni) -  nema pravo da ispitaje usaglašenost akata/radnji </a:t>
            </a:r>
            <a:r>
              <a:rPr lang="hr-HR" sz="2000" dirty="0"/>
              <a:t>Poljske ili UK </a:t>
            </a:r>
            <a:r>
              <a:rPr lang="hr-HR" sz="2000" dirty="0" smtClean="0"/>
              <a:t>s Poveljom. O pravima iz Povelje se ne može raspravljati ni pred </a:t>
            </a:r>
            <a:r>
              <a:rPr lang="hr-HR" sz="2000" dirty="0"/>
              <a:t>sudovima u Poljskoj ili UK </a:t>
            </a:r>
            <a:r>
              <a:rPr lang="hr-HR" sz="2000" dirty="0" smtClean="0"/>
              <a:t>osim ako ista nijesu dio nacionalnih zakonodavstava.</a:t>
            </a:r>
            <a:endParaRPr lang="hr-HR" sz="2000" dirty="0"/>
          </a:p>
        </p:txBody>
      </p:sp>
    </p:spTree>
    <p:extLst>
      <p:ext uri="{BB962C8B-B14F-4D97-AF65-F5344CB8AC3E}">
        <p14:creationId xmlns:p14="http://schemas.microsoft.com/office/powerpoint/2010/main" val="46084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pPr eaLnBrk="1" hangingPunct="1"/>
            <a:r>
              <a:rPr lang="hr-HR" sz="4000" dirty="0" smtClean="0"/>
              <a:t>Struktura </a:t>
            </a:r>
            <a:r>
              <a:rPr lang="hr-HR" sz="3200" dirty="0" smtClean="0"/>
              <a:t>Povelje</a:t>
            </a:r>
            <a:r>
              <a:rPr lang="hr-HR" sz="4000" dirty="0" smtClean="0"/>
              <a:t> o temeljnim pravima</a:t>
            </a:r>
          </a:p>
        </p:txBody>
      </p:sp>
      <p:sp>
        <p:nvSpPr>
          <p:cNvPr id="47106" name="Rectangle 3"/>
          <p:cNvSpPr>
            <a:spLocks noGrp="1" noChangeArrowheads="1"/>
          </p:cNvSpPr>
          <p:nvPr>
            <p:ph idx="1"/>
          </p:nvPr>
        </p:nvSpPr>
        <p:spPr>
          <a:xfrm>
            <a:off x="3863752" y="2564904"/>
            <a:ext cx="4224534" cy="3318936"/>
          </a:xfrm>
        </p:spPr>
        <p:txBody>
          <a:bodyPr>
            <a:normAutofit fontScale="85000" lnSpcReduction="20000"/>
          </a:bodyPr>
          <a:lstStyle/>
          <a:p>
            <a:pPr marL="0" indent="0" algn="ctr" eaLnBrk="1" hangingPunct="1">
              <a:buNone/>
            </a:pPr>
            <a:r>
              <a:rPr lang="hr-HR" sz="2600" dirty="0" smtClean="0"/>
              <a:t>I </a:t>
            </a:r>
            <a:r>
              <a:rPr lang="hr-HR" sz="2600" dirty="0"/>
              <a:t>Dostojanstvo</a:t>
            </a:r>
          </a:p>
          <a:p>
            <a:pPr marL="0" indent="0" algn="ctr" eaLnBrk="1" hangingPunct="1">
              <a:buNone/>
            </a:pPr>
            <a:r>
              <a:rPr lang="hr-HR" sz="2600" dirty="0" smtClean="0"/>
              <a:t>II </a:t>
            </a:r>
            <a:r>
              <a:rPr lang="hr-HR" sz="2600" dirty="0"/>
              <a:t>Slobode</a:t>
            </a:r>
          </a:p>
          <a:p>
            <a:pPr marL="0" indent="0" algn="ctr" eaLnBrk="1" hangingPunct="1">
              <a:buNone/>
            </a:pPr>
            <a:r>
              <a:rPr lang="hr-HR" sz="2600" dirty="0" smtClean="0"/>
              <a:t>III </a:t>
            </a:r>
            <a:r>
              <a:rPr lang="hr-HR" sz="2600" dirty="0"/>
              <a:t>Jednakost</a:t>
            </a:r>
          </a:p>
          <a:p>
            <a:pPr marL="0" indent="0" algn="ctr" eaLnBrk="1" hangingPunct="1">
              <a:buNone/>
            </a:pPr>
            <a:r>
              <a:rPr lang="hr-HR" sz="2600" dirty="0" smtClean="0"/>
              <a:t>IV Solidarnost</a:t>
            </a:r>
            <a:endParaRPr lang="hr-HR" sz="2600" dirty="0"/>
          </a:p>
          <a:p>
            <a:pPr marL="0" indent="0" algn="ctr" eaLnBrk="1" hangingPunct="1">
              <a:buNone/>
            </a:pPr>
            <a:r>
              <a:rPr lang="hr-HR" sz="2600" dirty="0" smtClean="0"/>
              <a:t>V  </a:t>
            </a:r>
            <a:r>
              <a:rPr lang="hr-HR" sz="2600" dirty="0"/>
              <a:t>Prava građana</a:t>
            </a:r>
          </a:p>
          <a:p>
            <a:pPr marL="0" indent="0" algn="ctr" eaLnBrk="1" hangingPunct="1">
              <a:buNone/>
            </a:pPr>
            <a:r>
              <a:rPr lang="hr-HR" sz="2600" dirty="0" smtClean="0"/>
              <a:t>VI  Pravda</a:t>
            </a:r>
          </a:p>
          <a:p>
            <a:pPr marL="0" indent="0" algn="ctr" eaLnBrk="1" hangingPunct="1">
              <a:buNone/>
            </a:pPr>
            <a:r>
              <a:rPr lang="hr-HR" sz="2600" dirty="0" smtClean="0"/>
              <a:t>VII Opšte </a:t>
            </a:r>
            <a:r>
              <a:rPr lang="hr-HR" sz="2600" dirty="0"/>
              <a:t>odredbe za tumačenje i primjenu Povelje </a:t>
            </a:r>
          </a:p>
        </p:txBody>
      </p:sp>
    </p:spTree>
    <p:extLst>
      <p:ext uri="{BB962C8B-B14F-4D97-AF65-F5344CB8AC3E}">
        <p14:creationId xmlns:p14="http://schemas.microsoft.com/office/powerpoint/2010/main" val="1574635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normAutofit/>
          </a:bodyPr>
          <a:lstStyle/>
          <a:p>
            <a:pPr eaLnBrk="1" hangingPunct="1"/>
            <a:r>
              <a:rPr lang="hr-HR" sz="4000" dirty="0" smtClean="0"/>
              <a:t>I Dostojanstvo i II Sloboda</a:t>
            </a:r>
          </a:p>
        </p:txBody>
      </p:sp>
      <p:sp>
        <p:nvSpPr>
          <p:cNvPr id="49154" name="Rectangle 3"/>
          <p:cNvSpPr>
            <a:spLocks noGrp="1" noChangeArrowheads="1"/>
          </p:cNvSpPr>
          <p:nvPr>
            <p:ph idx="1"/>
          </p:nvPr>
        </p:nvSpPr>
        <p:spPr>
          <a:xfrm>
            <a:off x="1799457" y="2708920"/>
            <a:ext cx="3720479" cy="3174920"/>
          </a:xfrm>
        </p:spPr>
        <p:txBody>
          <a:bodyPr>
            <a:normAutofit/>
          </a:bodyPr>
          <a:lstStyle/>
          <a:p>
            <a:pPr eaLnBrk="1" hangingPunct="1"/>
            <a:r>
              <a:rPr lang="hr-HR" sz="1800" dirty="0" smtClean="0"/>
              <a:t>Ljudsko dostojanstvo – najveća vrijednost</a:t>
            </a:r>
          </a:p>
          <a:p>
            <a:pPr eaLnBrk="1" hangingPunct="1"/>
            <a:r>
              <a:rPr lang="hr-HR" sz="1800" dirty="0" smtClean="0"/>
              <a:t>Pravo na život i zabrana smrtne kazne</a:t>
            </a:r>
          </a:p>
          <a:p>
            <a:pPr eaLnBrk="1" hangingPunct="1"/>
            <a:r>
              <a:rPr lang="hr-HR" sz="1800" dirty="0" smtClean="0"/>
              <a:t>Pravo na lični integritet</a:t>
            </a:r>
          </a:p>
          <a:p>
            <a:pPr eaLnBrk="1" hangingPunct="1"/>
            <a:r>
              <a:rPr lang="hr-HR" sz="1800" dirty="0" smtClean="0"/>
              <a:t>Zabrana i nečovječnog ili ponižavajućeg postupanja ili kažnjavanja</a:t>
            </a:r>
          </a:p>
        </p:txBody>
      </p:sp>
      <p:sp>
        <p:nvSpPr>
          <p:cNvPr id="4" name="Rectangle 3"/>
          <p:cNvSpPr txBox="1">
            <a:spLocks noChangeArrowheads="1"/>
          </p:cNvSpPr>
          <p:nvPr/>
        </p:nvSpPr>
        <p:spPr>
          <a:xfrm>
            <a:off x="6672064" y="2708920"/>
            <a:ext cx="5324400" cy="361148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81000" indent="-381000">
              <a:lnSpc>
                <a:spcPct val="80000"/>
              </a:lnSpc>
            </a:pPr>
            <a:r>
              <a:rPr lang="hr-HR" sz="1800" dirty="0" smtClean="0"/>
              <a:t>Pravo na slobodu izražavanja </a:t>
            </a:r>
          </a:p>
          <a:p>
            <a:pPr marL="381000" indent="-381000">
              <a:lnSpc>
                <a:spcPct val="80000"/>
              </a:lnSpc>
            </a:pPr>
            <a:r>
              <a:rPr lang="hr-HR" sz="1800" dirty="0" smtClean="0"/>
              <a:t>Poštovanje privatnog života</a:t>
            </a:r>
          </a:p>
          <a:p>
            <a:pPr marL="381000" indent="-381000">
              <a:lnSpc>
                <a:spcPct val="80000"/>
              </a:lnSpc>
            </a:pPr>
            <a:r>
              <a:rPr lang="hr-HR" sz="1800" dirty="0" smtClean="0"/>
              <a:t>Zaštita ličnih podataka</a:t>
            </a:r>
          </a:p>
          <a:p>
            <a:pPr marL="381000" indent="-381000">
              <a:lnSpc>
                <a:spcPct val="80000"/>
              </a:lnSpc>
            </a:pPr>
            <a:r>
              <a:rPr lang="hr-HR" sz="1800" dirty="0" smtClean="0"/>
              <a:t>Slobodavjeroispovijedi</a:t>
            </a:r>
          </a:p>
          <a:p>
            <a:pPr marL="381000" indent="-381000">
              <a:lnSpc>
                <a:spcPct val="80000"/>
              </a:lnSpc>
            </a:pPr>
            <a:r>
              <a:rPr lang="hr-HR" sz="1800" dirty="0" smtClean="0"/>
              <a:t>Sloboda udruživanja</a:t>
            </a:r>
          </a:p>
          <a:p>
            <a:pPr marL="381000" indent="-381000">
              <a:lnSpc>
                <a:spcPct val="80000"/>
              </a:lnSpc>
            </a:pPr>
            <a:r>
              <a:rPr lang="hr-HR" sz="1800" dirty="0" smtClean="0"/>
              <a:t>Sloboda obrazovanja </a:t>
            </a:r>
          </a:p>
          <a:p>
            <a:pPr marL="381000" indent="-381000">
              <a:lnSpc>
                <a:spcPct val="80000"/>
              </a:lnSpc>
            </a:pPr>
            <a:r>
              <a:rPr lang="hr-HR" sz="1800" dirty="0" smtClean="0"/>
              <a:t>Sloboda preduzetništva </a:t>
            </a:r>
          </a:p>
          <a:p>
            <a:pPr marL="381000" indent="-381000">
              <a:lnSpc>
                <a:spcPct val="80000"/>
              </a:lnSpc>
            </a:pPr>
            <a:r>
              <a:rPr lang="hr-HR" sz="1800" dirty="0" smtClean="0"/>
              <a:t>Pravo na rad </a:t>
            </a:r>
          </a:p>
          <a:p>
            <a:pPr marL="381000" indent="-381000">
              <a:lnSpc>
                <a:spcPct val="80000"/>
              </a:lnSpc>
            </a:pPr>
            <a:r>
              <a:rPr lang="hr-HR" sz="1800" dirty="0" smtClean="0"/>
              <a:t>Pravo na azil</a:t>
            </a:r>
            <a:endParaRPr lang="hr-HR" sz="1800" dirty="0"/>
          </a:p>
        </p:txBody>
      </p:sp>
    </p:spTree>
    <p:extLst>
      <p:ext uri="{BB962C8B-B14F-4D97-AF65-F5344CB8AC3E}">
        <p14:creationId xmlns:p14="http://schemas.microsoft.com/office/powerpoint/2010/main" val="165569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normAutofit/>
          </a:bodyPr>
          <a:lstStyle/>
          <a:p>
            <a:pPr eaLnBrk="1" hangingPunct="1"/>
            <a:r>
              <a:rPr lang="hr-HR" sz="3200" dirty="0" smtClean="0"/>
              <a:t>III Jednakost i IV Solidarnost </a:t>
            </a:r>
          </a:p>
        </p:txBody>
      </p:sp>
      <p:sp>
        <p:nvSpPr>
          <p:cNvPr id="53250" name="Rectangle 3"/>
          <p:cNvSpPr>
            <a:spLocks noGrp="1" noChangeArrowheads="1"/>
          </p:cNvSpPr>
          <p:nvPr>
            <p:ph idx="1"/>
          </p:nvPr>
        </p:nvSpPr>
        <p:spPr>
          <a:xfrm>
            <a:off x="1295401" y="2556932"/>
            <a:ext cx="4008511" cy="3318936"/>
          </a:xfrm>
        </p:spPr>
        <p:txBody>
          <a:bodyPr>
            <a:normAutofit/>
          </a:bodyPr>
          <a:lstStyle/>
          <a:p>
            <a:pPr eaLnBrk="1" hangingPunct="1"/>
            <a:r>
              <a:rPr lang="hr-HR" sz="1800" dirty="0" smtClean="0"/>
              <a:t>Jednakost pred zakonom i nediskriminaciju</a:t>
            </a:r>
          </a:p>
          <a:p>
            <a:pPr eaLnBrk="1" hangingPunct="1"/>
            <a:r>
              <a:rPr lang="hr-HR" sz="1800" dirty="0" smtClean="0"/>
              <a:t>Jednakost žena i muškaraca</a:t>
            </a:r>
          </a:p>
          <a:p>
            <a:pPr eaLnBrk="1" hangingPunct="1"/>
            <a:r>
              <a:rPr lang="hr-HR" sz="1800" dirty="0" smtClean="0"/>
              <a:t>Poštovanje kulturnih, vjerskih i jezičkih različitosti </a:t>
            </a:r>
          </a:p>
          <a:p>
            <a:pPr eaLnBrk="1" hangingPunct="1"/>
            <a:r>
              <a:rPr lang="hr-HR" sz="1800" dirty="0" smtClean="0"/>
              <a:t>Prava djeteta</a:t>
            </a:r>
          </a:p>
          <a:p>
            <a:pPr eaLnBrk="1" hangingPunct="1"/>
            <a:r>
              <a:rPr lang="hr-HR" sz="1800" dirty="0" smtClean="0"/>
              <a:t>Prava starijih osoba</a:t>
            </a:r>
          </a:p>
          <a:p>
            <a:pPr eaLnBrk="1" hangingPunct="1"/>
            <a:r>
              <a:rPr lang="hr-HR" sz="1800" dirty="0" smtClean="0"/>
              <a:t>Inkluzija lica s invaliditetom</a:t>
            </a:r>
          </a:p>
        </p:txBody>
      </p:sp>
      <p:sp>
        <p:nvSpPr>
          <p:cNvPr id="4" name="Rectangle 3"/>
          <p:cNvSpPr txBox="1">
            <a:spLocks noChangeArrowheads="1"/>
          </p:cNvSpPr>
          <p:nvPr/>
        </p:nvSpPr>
        <p:spPr>
          <a:xfrm>
            <a:off x="5735960" y="2312287"/>
            <a:ext cx="4959598" cy="3205982"/>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81000" indent="-381000">
              <a:lnSpc>
                <a:spcPct val="90000"/>
              </a:lnSpc>
            </a:pPr>
            <a:endParaRPr lang="hr-HR" sz="2200" smtClean="0"/>
          </a:p>
          <a:p>
            <a:pPr marL="381000" indent="-381000">
              <a:lnSpc>
                <a:spcPct val="90000"/>
              </a:lnSpc>
            </a:pPr>
            <a:r>
              <a:rPr lang="hr-HR" sz="2200" smtClean="0"/>
              <a:t>Pravo kolektivnog pregovare i akcije (uključujući pravo na štrajk)</a:t>
            </a:r>
          </a:p>
          <a:p>
            <a:pPr marL="381000" indent="-381000">
              <a:lnSpc>
                <a:spcPct val="90000"/>
              </a:lnSpc>
            </a:pPr>
            <a:r>
              <a:rPr lang="hr-HR" sz="2200" smtClean="0"/>
              <a:t>Pravo na pravedne i primjerene uslove na radu</a:t>
            </a:r>
          </a:p>
          <a:p>
            <a:pPr marL="381000" indent="-381000">
              <a:lnSpc>
                <a:spcPct val="90000"/>
              </a:lnSpc>
            </a:pPr>
            <a:r>
              <a:rPr lang="hr-HR" sz="2200" smtClean="0"/>
              <a:t>Zaštita u za slučaj neopravdanog otkaza</a:t>
            </a:r>
          </a:p>
          <a:p>
            <a:pPr marL="381000" indent="-381000">
              <a:lnSpc>
                <a:spcPct val="90000"/>
              </a:lnSpc>
            </a:pPr>
            <a:r>
              <a:rPr lang="hr-HR" sz="2200" smtClean="0"/>
              <a:t>Zdravstvena zaštita</a:t>
            </a:r>
          </a:p>
          <a:p>
            <a:pPr marL="381000" indent="-381000">
              <a:lnSpc>
                <a:spcPct val="90000"/>
              </a:lnSpc>
            </a:pPr>
            <a:r>
              <a:rPr lang="hr-HR" sz="2200" smtClean="0"/>
              <a:t>Zaštita životne sredine</a:t>
            </a:r>
          </a:p>
          <a:p>
            <a:pPr marL="381000" indent="-381000">
              <a:lnSpc>
                <a:spcPct val="90000"/>
              </a:lnSpc>
            </a:pPr>
            <a:r>
              <a:rPr lang="hr-HR" sz="2200" smtClean="0"/>
              <a:t>Zaštita potrošača</a:t>
            </a:r>
          </a:p>
          <a:p>
            <a:pPr marL="381000" indent="-381000">
              <a:lnSpc>
                <a:spcPct val="90000"/>
              </a:lnSpc>
            </a:pPr>
            <a:r>
              <a:rPr lang="hr-HR" sz="2200" smtClean="0"/>
              <a:t>Pravo na socijalnu sigurnost i pomoć</a:t>
            </a:r>
          </a:p>
          <a:p>
            <a:pPr marL="381000" indent="-381000">
              <a:lnSpc>
                <a:spcPct val="90000"/>
              </a:lnSpc>
            </a:pPr>
            <a:endParaRPr lang="hr-HR" sz="2200" dirty="0"/>
          </a:p>
        </p:txBody>
      </p:sp>
    </p:spTree>
    <p:extLst>
      <p:ext uri="{BB962C8B-B14F-4D97-AF65-F5344CB8AC3E}">
        <p14:creationId xmlns:p14="http://schemas.microsoft.com/office/powerpoint/2010/main" val="386507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normAutofit/>
          </a:bodyPr>
          <a:lstStyle/>
          <a:p>
            <a:pPr eaLnBrk="1" hangingPunct="1"/>
            <a:r>
              <a:rPr lang="hr-HR" sz="3600" dirty="0" smtClean="0"/>
              <a:t>V Građanska prava i VI Pravda</a:t>
            </a:r>
          </a:p>
        </p:txBody>
      </p:sp>
      <p:sp>
        <p:nvSpPr>
          <p:cNvPr id="57346" name="Rectangle 3"/>
          <p:cNvSpPr>
            <a:spLocks noGrp="1" noChangeArrowheads="1"/>
          </p:cNvSpPr>
          <p:nvPr>
            <p:ph idx="1"/>
          </p:nvPr>
        </p:nvSpPr>
        <p:spPr>
          <a:xfrm>
            <a:off x="1631504" y="2564904"/>
            <a:ext cx="4680520" cy="3318936"/>
          </a:xfrm>
        </p:spPr>
        <p:txBody>
          <a:bodyPr>
            <a:noAutofit/>
          </a:bodyPr>
          <a:lstStyle/>
          <a:p>
            <a:pPr eaLnBrk="1" hangingPunct="1">
              <a:lnSpc>
                <a:spcPct val="90000"/>
              </a:lnSpc>
            </a:pPr>
            <a:r>
              <a:rPr lang="hr-HR" sz="1600" dirty="0"/>
              <a:t>Pravo glasa i pravo </a:t>
            </a:r>
            <a:r>
              <a:rPr lang="hr-HR" sz="1600" dirty="0" smtClean="0"/>
              <a:t>kandidovanja </a:t>
            </a:r>
            <a:r>
              <a:rPr lang="hr-HR" sz="1600" dirty="0"/>
              <a:t>za izbor </a:t>
            </a:r>
            <a:r>
              <a:rPr lang="hr-HR" sz="1600" dirty="0" smtClean="0"/>
              <a:t>predstavnika u Evropskom parlamentu</a:t>
            </a:r>
            <a:endParaRPr lang="hr-HR" sz="1600" dirty="0"/>
          </a:p>
          <a:p>
            <a:pPr eaLnBrk="1" hangingPunct="1">
              <a:lnSpc>
                <a:spcPct val="90000"/>
              </a:lnSpc>
            </a:pPr>
            <a:r>
              <a:rPr lang="hr-HR" sz="1600" dirty="0"/>
              <a:t>Pravo glasa i pravo </a:t>
            </a:r>
            <a:r>
              <a:rPr lang="hr-HR" sz="1600" dirty="0" smtClean="0"/>
              <a:t>kandidovanja na </a:t>
            </a:r>
            <a:r>
              <a:rPr lang="hr-HR" sz="1600" dirty="0"/>
              <a:t>lokalnim izborima</a:t>
            </a:r>
          </a:p>
          <a:p>
            <a:pPr eaLnBrk="1" hangingPunct="1">
              <a:lnSpc>
                <a:spcPct val="90000"/>
              </a:lnSpc>
            </a:pPr>
            <a:r>
              <a:rPr lang="hr-HR" sz="1600" dirty="0"/>
              <a:t>Pravo na dobru upravu</a:t>
            </a:r>
          </a:p>
          <a:p>
            <a:pPr eaLnBrk="1" hangingPunct="1">
              <a:lnSpc>
                <a:spcPct val="90000"/>
              </a:lnSpc>
            </a:pPr>
            <a:r>
              <a:rPr lang="hr-HR" sz="1600" dirty="0"/>
              <a:t>Pravo uvida u </a:t>
            </a:r>
            <a:r>
              <a:rPr lang="hr-HR" sz="1600" dirty="0" smtClean="0"/>
              <a:t>dokumenta</a:t>
            </a:r>
            <a:endParaRPr lang="hr-HR" sz="1600" dirty="0"/>
          </a:p>
          <a:p>
            <a:pPr eaLnBrk="1" hangingPunct="1">
              <a:lnSpc>
                <a:spcPct val="90000"/>
              </a:lnSpc>
            </a:pPr>
            <a:r>
              <a:rPr lang="hr-HR" sz="1600" dirty="0"/>
              <a:t>Pravo pritužbe</a:t>
            </a:r>
          </a:p>
          <a:p>
            <a:pPr eaLnBrk="1" hangingPunct="1">
              <a:lnSpc>
                <a:spcPct val="90000"/>
              </a:lnSpc>
            </a:pPr>
            <a:r>
              <a:rPr lang="hr-HR" sz="1600" dirty="0"/>
              <a:t>Sloboda kretanja i boravka</a:t>
            </a:r>
          </a:p>
          <a:p>
            <a:pPr eaLnBrk="1" hangingPunct="1">
              <a:lnSpc>
                <a:spcPct val="90000"/>
              </a:lnSpc>
            </a:pPr>
            <a:r>
              <a:rPr lang="hr-HR" sz="1600" dirty="0"/>
              <a:t>Diplomatska i konzularna zaštita</a:t>
            </a:r>
          </a:p>
        </p:txBody>
      </p:sp>
      <p:sp>
        <p:nvSpPr>
          <p:cNvPr id="2" name="Rectangle 1"/>
          <p:cNvSpPr/>
          <p:nvPr/>
        </p:nvSpPr>
        <p:spPr>
          <a:xfrm>
            <a:off x="7104112" y="2634937"/>
            <a:ext cx="3168352" cy="3083921"/>
          </a:xfrm>
          <a:prstGeom prst="rect">
            <a:avLst/>
          </a:prstGeom>
        </p:spPr>
        <p:txBody>
          <a:bodyPr wrap="square">
            <a:spAutoFit/>
          </a:bodyPr>
          <a:lstStyle/>
          <a:p>
            <a:pPr>
              <a:lnSpc>
                <a:spcPct val="90000"/>
              </a:lnSpc>
            </a:pPr>
            <a:r>
              <a:rPr lang="hr-HR" dirty="0"/>
              <a:t>Pravo na pravično suđenje </a:t>
            </a:r>
            <a:endParaRPr lang="hr-HR" dirty="0" smtClean="0"/>
          </a:p>
          <a:p>
            <a:pPr>
              <a:lnSpc>
                <a:spcPct val="90000"/>
              </a:lnSpc>
            </a:pPr>
            <a:endParaRPr lang="hr-HR" dirty="0"/>
          </a:p>
          <a:p>
            <a:pPr>
              <a:lnSpc>
                <a:spcPct val="90000"/>
              </a:lnSpc>
            </a:pPr>
            <a:r>
              <a:rPr lang="hr-HR" dirty="0"/>
              <a:t>Pravo na efikasno pravno sredstvo </a:t>
            </a:r>
          </a:p>
          <a:p>
            <a:pPr>
              <a:lnSpc>
                <a:spcPct val="90000"/>
              </a:lnSpc>
            </a:pPr>
            <a:endParaRPr lang="hr-HR" dirty="0" smtClean="0"/>
          </a:p>
          <a:p>
            <a:pPr>
              <a:lnSpc>
                <a:spcPct val="90000"/>
              </a:lnSpc>
            </a:pPr>
            <a:r>
              <a:rPr lang="hr-HR" dirty="0" smtClean="0"/>
              <a:t>Poštovanje </a:t>
            </a:r>
            <a:r>
              <a:rPr lang="hr-HR" dirty="0"/>
              <a:t>pretpostavke nevinosti </a:t>
            </a:r>
          </a:p>
          <a:p>
            <a:pPr>
              <a:lnSpc>
                <a:spcPct val="90000"/>
              </a:lnSpc>
            </a:pPr>
            <a:endParaRPr lang="hr-HR" dirty="0" smtClean="0"/>
          </a:p>
          <a:p>
            <a:pPr>
              <a:lnSpc>
                <a:spcPct val="90000"/>
              </a:lnSpc>
            </a:pPr>
            <a:r>
              <a:rPr lang="hr-HR" dirty="0" smtClean="0"/>
              <a:t>Pravo </a:t>
            </a:r>
            <a:r>
              <a:rPr lang="hr-HR" dirty="0"/>
              <a:t>na odbranu </a:t>
            </a:r>
          </a:p>
          <a:p>
            <a:pPr>
              <a:lnSpc>
                <a:spcPct val="90000"/>
              </a:lnSpc>
            </a:pPr>
            <a:endParaRPr lang="hr-HR" dirty="0" smtClean="0"/>
          </a:p>
          <a:p>
            <a:pPr>
              <a:lnSpc>
                <a:spcPct val="90000"/>
              </a:lnSpc>
            </a:pPr>
            <a:r>
              <a:rPr lang="hr-HR" dirty="0" smtClean="0"/>
              <a:t>Poštovanje </a:t>
            </a:r>
            <a:r>
              <a:rPr lang="hr-HR" dirty="0"/>
              <a:t>principa zakonitosti i proporcionalnosti </a:t>
            </a:r>
          </a:p>
        </p:txBody>
      </p:sp>
    </p:spTree>
    <p:extLst>
      <p:ext uri="{BB962C8B-B14F-4D97-AF65-F5344CB8AC3E}">
        <p14:creationId xmlns:p14="http://schemas.microsoft.com/office/powerpoint/2010/main" val="173635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99456" y="980728"/>
            <a:ext cx="9807624" cy="990600"/>
          </a:xfrm>
        </p:spPr>
        <p:txBody>
          <a:bodyPr>
            <a:normAutofit/>
          </a:bodyPr>
          <a:lstStyle/>
          <a:p>
            <a:pPr eaLnBrk="1" hangingPunct="1"/>
            <a:r>
              <a:rPr lang="hr-HR" sz="2400" dirty="0" smtClean="0"/>
              <a:t>VII Opšte </a:t>
            </a:r>
            <a:r>
              <a:rPr lang="hr-HR" sz="2400" dirty="0"/>
              <a:t>odredbe o tumačenju i primjeni Povelje</a:t>
            </a:r>
          </a:p>
        </p:txBody>
      </p:sp>
      <p:sp>
        <p:nvSpPr>
          <p:cNvPr id="61442" name="Rectangle 3"/>
          <p:cNvSpPr>
            <a:spLocks noGrp="1" noChangeArrowheads="1"/>
          </p:cNvSpPr>
          <p:nvPr>
            <p:ph idx="1"/>
          </p:nvPr>
        </p:nvSpPr>
        <p:spPr>
          <a:xfrm>
            <a:off x="1847528" y="2852936"/>
            <a:ext cx="8077200" cy="3103240"/>
          </a:xfrm>
        </p:spPr>
        <p:txBody>
          <a:bodyPr/>
          <a:lstStyle/>
          <a:p>
            <a:pPr eaLnBrk="1" hangingPunct="1"/>
            <a:r>
              <a:rPr lang="hr-HR" dirty="0" smtClean="0"/>
              <a:t>Područje - obim  primjene Povelje</a:t>
            </a:r>
          </a:p>
          <a:p>
            <a:pPr eaLnBrk="1" hangingPunct="1"/>
            <a:r>
              <a:rPr lang="hr-HR" dirty="0" smtClean="0"/>
              <a:t>Subjekte na koje se odnosi</a:t>
            </a:r>
          </a:p>
          <a:p>
            <a:pPr eaLnBrk="1" hangingPunct="1"/>
            <a:r>
              <a:rPr lang="hr-HR" dirty="0" smtClean="0"/>
              <a:t>Odnos sa drugim pravnim instrumentima </a:t>
            </a:r>
          </a:p>
          <a:p>
            <a:pPr eaLnBrk="1" hangingPunct="1"/>
            <a:r>
              <a:rPr lang="hr-HR" dirty="0" smtClean="0"/>
              <a:t>Standard zaštite prava</a:t>
            </a:r>
          </a:p>
          <a:p>
            <a:pPr eaLnBrk="1" hangingPunct="1"/>
            <a:r>
              <a:rPr lang="hr-HR" dirty="0" smtClean="0"/>
              <a:t>Zabrana zloupotrebe prava</a:t>
            </a:r>
          </a:p>
        </p:txBody>
      </p:sp>
    </p:spTree>
    <p:extLst>
      <p:ext uri="{BB962C8B-B14F-4D97-AF65-F5344CB8AC3E}">
        <p14:creationId xmlns:p14="http://schemas.microsoft.com/office/powerpoint/2010/main" val="370744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548680"/>
            <a:ext cx="9865096" cy="6740307"/>
          </a:xfrm>
          <a:prstGeom prst="rect">
            <a:avLst/>
          </a:prstGeom>
        </p:spPr>
        <p:txBody>
          <a:bodyPr wrap="square">
            <a:spAutoFit/>
          </a:bodyPr>
          <a:lstStyle/>
          <a:p>
            <a:pPr algn="ctr"/>
            <a:r>
              <a:rPr lang="sr-Latn-ME" b="1" dirty="0" smtClean="0"/>
              <a:t>OSNOVNE SLOBODE  v </a:t>
            </a:r>
            <a:r>
              <a:rPr lang="sr-Latn-ME" b="1" dirty="0"/>
              <a:t>OSNOVNA </a:t>
            </a:r>
            <a:r>
              <a:rPr lang="sr-Latn-ME" b="1" dirty="0" smtClean="0"/>
              <a:t>PRAVA: Pravo EU i pravo Savjeta Evrope</a:t>
            </a:r>
          </a:p>
          <a:p>
            <a:endParaRPr lang="sr-Latn-ME" dirty="0" smtClean="0"/>
          </a:p>
          <a:p>
            <a:pPr algn="ctr"/>
            <a:r>
              <a:rPr lang="sr-Latn-ME" dirty="0" smtClean="0"/>
              <a:t>I </a:t>
            </a:r>
          </a:p>
          <a:p>
            <a:pPr algn="ctr"/>
            <a:r>
              <a:rPr lang="sr-Latn-ME" dirty="0" smtClean="0"/>
              <a:t>Osnovna prava. </a:t>
            </a:r>
          </a:p>
          <a:p>
            <a:pPr algn="ctr"/>
            <a:r>
              <a:rPr lang="sr-Latn-ME" dirty="0" smtClean="0"/>
              <a:t>Balansiranje osnovnih prava i osnovnih sloboda. </a:t>
            </a:r>
          </a:p>
          <a:p>
            <a:pPr algn="ctr"/>
            <a:r>
              <a:rPr lang="sr-Latn-ME" dirty="0" smtClean="0"/>
              <a:t>Princip proporcionalnosti - Test proporcionalnosti: porijeklo, pojam, balansiranje interesa, kriterijumi. Alternative. Temeljne slobode. Ključne odredbe UEU UFEU.</a:t>
            </a:r>
          </a:p>
          <a:p>
            <a:pPr algn="ctr"/>
            <a:endParaRPr lang="sr-Latn-ME" dirty="0" smtClean="0"/>
          </a:p>
          <a:p>
            <a:pPr algn="ctr"/>
            <a:r>
              <a:rPr lang="sr-Latn-ME" dirty="0" smtClean="0"/>
              <a:t>II </a:t>
            </a:r>
          </a:p>
          <a:p>
            <a:pPr algn="ctr"/>
            <a:r>
              <a:rPr lang="sr-Latn-ME" dirty="0" smtClean="0"/>
              <a:t>Balansiranje slobode izražavanja i okupljanja i slobodnog kretanja robe.</a:t>
            </a:r>
          </a:p>
          <a:p>
            <a:pPr algn="ctr"/>
            <a:r>
              <a:rPr lang="sr-Latn-ME" dirty="0" smtClean="0"/>
              <a:t>Sloboda izražavanja i okupljanja, čl. 9 i 10 EKLJP. Član 11 EKLJP. </a:t>
            </a:r>
          </a:p>
          <a:p>
            <a:pPr algn="ctr"/>
            <a:r>
              <a:rPr lang="sr-Latn-ME" dirty="0" smtClean="0"/>
              <a:t>Slučaj Schmidberger. Činjenice, mišljenje AG, presuda slučaja, analiza, opravdanost ograničenja</a:t>
            </a:r>
          </a:p>
          <a:p>
            <a:pPr algn="ctr"/>
            <a:endParaRPr lang="sr-Latn-ME" dirty="0" smtClean="0"/>
          </a:p>
          <a:p>
            <a:pPr algn="ctr"/>
            <a:r>
              <a:rPr lang="sr-Latn-ME" dirty="0" smtClean="0"/>
              <a:t>III </a:t>
            </a:r>
          </a:p>
          <a:p>
            <a:pPr algn="ctr"/>
            <a:r>
              <a:rPr lang="sr-Latn-ME" dirty="0" smtClean="0"/>
              <a:t>Balansiranje ljudskog dostojanstva sa slobodom pružanja usluga. Ljudsko dostojanstvo – čl 1 Povelje. </a:t>
            </a:r>
          </a:p>
          <a:p>
            <a:pPr algn="ctr"/>
            <a:r>
              <a:rPr lang="sr-Latn-ME" dirty="0" smtClean="0"/>
              <a:t>Slučaj Omega - Činjenice, mišljenje AG, Presuda slučaja, Analiza, opravdanost ograničenja.</a:t>
            </a:r>
          </a:p>
          <a:p>
            <a:pPr algn="ctr"/>
            <a:endParaRPr lang="sr-Latn-ME" dirty="0" smtClean="0"/>
          </a:p>
          <a:p>
            <a:pPr algn="ctr"/>
            <a:r>
              <a:rPr lang="sr-Latn-ME" dirty="0" smtClean="0"/>
              <a:t>IV </a:t>
            </a:r>
          </a:p>
          <a:p>
            <a:pPr algn="ctr"/>
            <a:r>
              <a:rPr lang="sr-Latn-ME" dirty="0" smtClean="0"/>
              <a:t>Balansiranje socijalnih prava i slobode pružanja usluga. </a:t>
            </a:r>
          </a:p>
          <a:p>
            <a:pPr algn="ctr"/>
            <a:r>
              <a:rPr lang="sr-Latn-ME" dirty="0" smtClean="0"/>
              <a:t>Socijalna prava: pravna priroda i zaštita - čl. 33 do 35 Povelje.</a:t>
            </a:r>
          </a:p>
          <a:p>
            <a:pPr algn="ctr"/>
            <a:r>
              <a:rPr lang="sr-Latn-ME" dirty="0" smtClean="0"/>
              <a:t>Slučaj Viking Line i Laval - činjenice, mišljenje AG, presuda slučaja, analiza.</a:t>
            </a:r>
          </a:p>
          <a:p>
            <a:endParaRPr lang="sr-Latn-ME" dirty="0" smtClean="0"/>
          </a:p>
          <a:p>
            <a:endParaRPr lang="sr-Latn-ME" dirty="0" smtClean="0"/>
          </a:p>
          <a:p>
            <a:endParaRPr lang="sr-Latn-ME" dirty="0"/>
          </a:p>
        </p:txBody>
      </p:sp>
    </p:spTree>
    <p:extLst>
      <p:ext uri="{BB962C8B-B14F-4D97-AF65-F5344CB8AC3E}">
        <p14:creationId xmlns:p14="http://schemas.microsoft.com/office/powerpoint/2010/main" val="334991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hr-HR" smtClean="0"/>
              <a:t>Područje primjene Povelje</a:t>
            </a:r>
          </a:p>
        </p:txBody>
      </p:sp>
      <p:sp>
        <p:nvSpPr>
          <p:cNvPr id="63490" name="Rectangle 3"/>
          <p:cNvSpPr>
            <a:spLocks noGrp="1" noChangeArrowheads="1"/>
          </p:cNvSpPr>
          <p:nvPr>
            <p:ph idx="1"/>
          </p:nvPr>
        </p:nvSpPr>
        <p:spPr>
          <a:xfrm>
            <a:off x="659396" y="2420888"/>
            <a:ext cx="10873208" cy="3318936"/>
          </a:xfrm>
        </p:spPr>
        <p:txBody>
          <a:bodyPr>
            <a:normAutofit/>
          </a:bodyPr>
          <a:lstStyle/>
          <a:p>
            <a:pPr marL="0" indent="0" eaLnBrk="1" hangingPunct="1">
              <a:lnSpc>
                <a:spcPct val="90000"/>
              </a:lnSpc>
              <a:buNone/>
            </a:pPr>
            <a:endParaRPr lang="hr-HR" sz="1600" dirty="0" smtClean="0"/>
          </a:p>
          <a:p>
            <a:pPr marL="0" indent="0" eaLnBrk="1" hangingPunct="1">
              <a:lnSpc>
                <a:spcPct val="90000"/>
              </a:lnSpc>
              <a:buNone/>
            </a:pPr>
            <a:r>
              <a:rPr lang="hr-HR" sz="1600" dirty="0" smtClean="0"/>
              <a:t>Shodno  čl. 51, Povelja </a:t>
            </a:r>
            <a:r>
              <a:rPr lang="hr-HR" sz="1600" dirty="0"/>
              <a:t>se </a:t>
            </a:r>
            <a:r>
              <a:rPr lang="hr-HR" sz="1600" dirty="0" smtClean="0"/>
              <a:t>odnosi „na </a:t>
            </a:r>
            <a:r>
              <a:rPr lang="hr-HR" sz="1600" dirty="0"/>
              <a:t>institucije, </a:t>
            </a:r>
            <a:r>
              <a:rPr lang="hr-HR" sz="1600" dirty="0" smtClean="0"/>
              <a:t>i organe Unije i na zemlje članice samo kada primjenjuju pravo Unije”.</a:t>
            </a:r>
          </a:p>
          <a:p>
            <a:pPr marL="0" indent="0" eaLnBrk="1" hangingPunct="1">
              <a:lnSpc>
                <a:spcPct val="90000"/>
              </a:lnSpc>
              <a:buNone/>
            </a:pPr>
            <a:r>
              <a:rPr lang="hr-HR" sz="1600" dirty="0" smtClean="0"/>
              <a:t>Stav 2 istog člana </a:t>
            </a:r>
            <a:r>
              <a:rPr lang="hr-HR" sz="1600" dirty="0" smtClean="0"/>
              <a:t>propisuje </a:t>
            </a:r>
            <a:r>
              <a:rPr lang="hr-HR" sz="1600" dirty="0" smtClean="0"/>
              <a:t>da Povelja </a:t>
            </a:r>
            <a:r>
              <a:rPr lang="hr-HR" sz="1600" b="1" dirty="0" smtClean="0"/>
              <a:t>ne uspostavlja nove nadležnosti ili obaveze za Zajednicu ili za Uniju, niti mijenja nadležnosti i obaveze definisane osnivačkim ugovorima</a:t>
            </a:r>
            <a:r>
              <a:rPr lang="hr-HR" sz="1600" dirty="0" smtClean="0"/>
              <a:t>: „Povelja </a:t>
            </a:r>
            <a:r>
              <a:rPr lang="hr-HR" sz="1600" dirty="0"/>
              <a:t>ne ustanovljuje </a:t>
            </a:r>
            <a:r>
              <a:rPr lang="hr-HR" sz="1600" dirty="0" smtClean="0"/>
              <a:t>nove nadležnosti Unije </a:t>
            </a:r>
            <a:r>
              <a:rPr lang="hr-HR" sz="1600" dirty="0"/>
              <a:t>niti mijenja </a:t>
            </a:r>
            <a:r>
              <a:rPr lang="hr-HR" sz="1600" dirty="0" smtClean="0"/>
              <a:t>obaveze i ciljeve određene Ugovorima</a:t>
            </a:r>
            <a:r>
              <a:rPr lang="hr-HR" sz="1600" dirty="0" smtClean="0"/>
              <a:t>.” </a:t>
            </a:r>
            <a:endParaRPr lang="hr-HR" sz="1600" dirty="0" smtClean="0"/>
          </a:p>
          <a:p>
            <a:pPr marL="0" indent="0" eaLnBrk="1" hangingPunct="1">
              <a:lnSpc>
                <a:spcPct val="90000"/>
              </a:lnSpc>
              <a:buNone/>
            </a:pPr>
            <a:r>
              <a:rPr lang="hr-HR" sz="1600" dirty="0" smtClean="0"/>
              <a:t>Čl. 52 propisuje da </a:t>
            </a:r>
            <a:r>
              <a:rPr lang="hr-HR" sz="1600" b="1" dirty="0" smtClean="0"/>
              <a:t>ograničenje </a:t>
            </a:r>
            <a:r>
              <a:rPr lang="hr-HR" sz="1600" dirty="0" smtClean="0"/>
              <a:t>u primjeni prava i sloboda koja su sadržana u Povelji mora biti </a:t>
            </a:r>
            <a:r>
              <a:rPr lang="hr-HR" sz="1600" b="1" dirty="0" smtClean="0"/>
              <a:t>predviđena </a:t>
            </a:r>
            <a:r>
              <a:rPr lang="hr-HR" sz="1600" b="1" dirty="0" smtClean="0"/>
              <a:t>zakonom </a:t>
            </a:r>
            <a:r>
              <a:rPr lang="hr-HR" sz="1600" dirty="0" smtClean="0"/>
              <a:t>i uz poštovanje suštine samog prava. </a:t>
            </a:r>
          </a:p>
          <a:p>
            <a:pPr marL="0" indent="0" eaLnBrk="1" hangingPunct="1">
              <a:lnSpc>
                <a:spcPct val="90000"/>
              </a:lnSpc>
              <a:buNone/>
            </a:pPr>
            <a:r>
              <a:rPr lang="hr-HR" sz="1600" dirty="0" smtClean="0"/>
              <a:t>Čl. 53 ... </a:t>
            </a:r>
            <a:r>
              <a:rPr lang="hr-HR" sz="1600" b="1" dirty="0" smtClean="0"/>
              <a:t>Zaštita onih prava iz Povelje </a:t>
            </a:r>
            <a:r>
              <a:rPr lang="hr-HR" sz="1600" dirty="0" smtClean="0"/>
              <a:t>koja istovremeno postoje i u Konvenciji </a:t>
            </a:r>
            <a:r>
              <a:rPr lang="hr-HR" sz="1600" b="1" dirty="0" smtClean="0"/>
              <a:t>će biti identična onoj predviđenoj u EKLJP</a:t>
            </a:r>
            <a:r>
              <a:rPr lang="hr-HR" sz="1600" dirty="0" smtClean="0"/>
              <a:t>, s tim </a:t>
            </a:r>
            <a:r>
              <a:rPr lang="hr-HR" sz="1600" b="1" dirty="0" smtClean="0"/>
              <a:t>što Uniju ništa ne sprečava da pruži veću zaštitu</a:t>
            </a:r>
            <a:r>
              <a:rPr lang="hr-HR" sz="1600" dirty="0" smtClean="0"/>
              <a:t>.”</a:t>
            </a:r>
            <a:endParaRPr lang="hr-HR" sz="1600" dirty="0"/>
          </a:p>
        </p:txBody>
      </p:sp>
    </p:spTree>
    <p:extLst>
      <p:ext uri="{BB962C8B-B14F-4D97-AF65-F5344CB8AC3E}">
        <p14:creationId xmlns:p14="http://schemas.microsoft.com/office/powerpoint/2010/main" val="3332614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88640"/>
            <a:ext cx="9745212" cy="288032"/>
          </a:xfrm>
        </p:spPr>
        <p:txBody>
          <a:bodyPr>
            <a:normAutofit fontScale="90000"/>
          </a:bodyPr>
          <a:lstStyle/>
          <a:p>
            <a:r>
              <a:rPr lang="sr-Latn-ME" sz="3200" b="1" dirty="0" smtClean="0"/>
              <a:t>Pravni status Povelje o osnovnim pravima EU</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689312"/>
              </p:ext>
            </p:extLst>
          </p:nvPr>
        </p:nvGraphicFramePr>
        <p:xfrm>
          <a:off x="119336" y="908720"/>
          <a:ext cx="1207266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23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729192" cy="718676"/>
          </a:xfrm>
        </p:spPr>
        <p:txBody>
          <a:bodyPr>
            <a:normAutofit/>
          </a:bodyPr>
          <a:lstStyle/>
          <a:p>
            <a:pPr lvl="0"/>
            <a:r>
              <a:rPr lang="sr-Latn-ME" sz="2800" dirty="0" smtClean="0"/>
              <a:t>POVELJA (EU)</a:t>
            </a:r>
            <a:r>
              <a:rPr lang="en-US" sz="2800" dirty="0" smtClean="0"/>
              <a:t>- E</a:t>
            </a:r>
            <a:r>
              <a:rPr lang="sr-Latn-ME" sz="2800" dirty="0" smtClean="0"/>
              <a:t>KLJP (SAVJET EVROPE)</a:t>
            </a:r>
            <a:r>
              <a:rPr lang="en-US" sz="2800" dirty="0" smtClean="0"/>
              <a:t> </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1766420"/>
              </p:ext>
            </p:extLst>
          </p:nvPr>
        </p:nvGraphicFramePr>
        <p:xfrm>
          <a:off x="695400" y="1988839"/>
          <a:ext cx="10801200" cy="388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5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404664"/>
            <a:ext cx="11233248" cy="6189580"/>
          </a:xfrm>
          <a:prstGeom prst="rect">
            <a:avLst/>
          </a:prstGeom>
        </p:spPr>
        <p:txBody>
          <a:bodyPr wrap="square">
            <a:spAutoFit/>
          </a:bodyPr>
          <a:lstStyle/>
          <a:p>
            <a:pPr algn="ctr">
              <a:lnSpc>
                <a:spcPct val="107000"/>
              </a:lnSpc>
              <a:spcAft>
                <a:spcPts val="800"/>
              </a:spcAft>
            </a:pPr>
            <a:r>
              <a:rPr lang="sr-Latn-ME" b="1" dirty="0" smtClean="0">
                <a:ea typeface="Calibri" panose="020F0502020204030204" pitchFamily="34" charset="0"/>
                <a:cs typeface="Times New Roman" panose="02020603050405020304" pitchFamily="18" charset="0"/>
              </a:rPr>
              <a:t>Protokol </a:t>
            </a:r>
            <a:r>
              <a:rPr lang="sr-Latn-ME" b="1" dirty="0" smtClean="0">
                <a:ea typeface="Calibri" panose="020F0502020204030204" pitchFamily="34" charset="0"/>
                <a:cs typeface="Times New Roman" panose="02020603050405020304" pitchFamily="18" charset="0"/>
              </a:rPr>
              <a:t>XI (1994) i Protokol XIV uz </a:t>
            </a:r>
            <a:r>
              <a:rPr lang="sr-Latn-ME" b="1" dirty="0">
                <a:ea typeface="Calibri" panose="020F0502020204030204" pitchFamily="34" charset="0"/>
                <a:cs typeface="Times New Roman" panose="02020603050405020304" pitchFamily="18" charset="0"/>
              </a:rPr>
              <a:t>Evropsku konvenciju za zaštitu ljudskih prava i osnovnih </a:t>
            </a:r>
            <a:r>
              <a:rPr lang="sr-Latn-ME" b="1" dirty="0" smtClean="0">
                <a:ea typeface="Calibri" panose="020F0502020204030204" pitchFamily="34" charset="0"/>
                <a:cs typeface="Times New Roman" panose="02020603050405020304" pitchFamily="18" charset="0"/>
              </a:rPr>
              <a:t>sloboda (2010</a:t>
            </a:r>
            <a:r>
              <a:rPr lang="sr-Latn-ME" b="1" dirty="0" smtClean="0">
                <a:ea typeface="Calibri" panose="020F0502020204030204" pitchFamily="34" charset="0"/>
                <a:cs typeface="Times New Roman" panose="02020603050405020304" pitchFamily="18" charset="0"/>
              </a:rPr>
              <a:t>) </a:t>
            </a:r>
          </a:p>
          <a:p>
            <a:pPr algn="ctr">
              <a:lnSpc>
                <a:spcPct val="107000"/>
              </a:lnSpc>
              <a:spcAft>
                <a:spcPts val="800"/>
              </a:spcAft>
            </a:pPr>
            <a:r>
              <a:rPr lang="sr-Latn-ME" sz="1200" b="1" dirty="0">
                <a:ea typeface="Calibri" panose="020F0502020204030204" pitchFamily="34" charset="0"/>
                <a:cs typeface="Times New Roman" panose="02020603050405020304" pitchFamily="18" charset="0"/>
              </a:rPr>
              <a:t>(</a:t>
            </a:r>
            <a:r>
              <a:rPr lang="sr-Latn-ME" sz="1200" b="1" dirty="0">
                <a:ea typeface="Calibri" panose="020F0502020204030204" pitchFamily="34" charset="0"/>
                <a:cs typeface="Times New Roman" panose="02020603050405020304" pitchFamily="18" charset="0"/>
                <a:hlinkClick r:id="rId2"/>
              </a:rPr>
              <a:t>https://</a:t>
            </a:r>
            <a:r>
              <a:rPr lang="sr-Latn-ME" sz="1200" b="1" dirty="0" smtClean="0">
                <a:ea typeface="Calibri" panose="020F0502020204030204" pitchFamily="34" charset="0"/>
                <a:cs typeface="Times New Roman" panose="02020603050405020304" pitchFamily="18" charset="0"/>
                <a:hlinkClick r:id="rId2"/>
              </a:rPr>
              <a:t>www.echr.coe.int/Documents/Library_Collection_P9_ETS140E_ENG.pdf</a:t>
            </a:r>
            <a:r>
              <a:rPr lang="sr-Latn-ME" sz="1200" b="1" dirty="0">
                <a:ea typeface="Calibri" panose="020F0502020204030204" pitchFamily="34" charset="0"/>
                <a:cs typeface="Times New Roman" panose="02020603050405020304" pitchFamily="18" charset="0"/>
              </a:rPr>
              <a:t>, i </a:t>
            </a:r>
            <a:r>
              <a:rPr lang="sr-Latn-ME" sz="1200" b="1" dirty="0" smtClean="0">
                <a:ea typeface="Calibri" panose="020F0502020204030204" pitchFamily="34" charset="0"/>
                <a:cs typeface="Times New Roman" panose="02020603050405020304" pitchFamily="18" charset="0"/>
              </a:rPr>
              <a:t>https</a:t>
            </a:r>
            <a:r>
              <a:rPr lang="sr-Latn-ME" sz="1200" b="1" dirty="0">
                <a:ea typeface="Calibri" panose="020F0502020204030204" pitchFamily="34" charset="0"/>
                <a:cs typeface="Times New Roman" panose="02020603050405020304" pitchFamily="18" charset="0"/>
              </a:rPr>
              <a:t>://</a:t>
            </a:r>
            <a:r>
              <a:rPr lang="sr-Latn-ME" sz="1200" b="1" dirty="0" smtClean="0">
                <a:ea typeface="Calibri" panose="020F0502020204030204" pitchFamily="34" charset="0"/>
                <a:cs typeface="Times New Roman" panose="02020603050405020304" pitchFamily="18" charset="0"/>
              </a:rPr>
              <a:t>www.echr.coe.int/Documents/Library_Collection_P14_ETS194E_ENG.pdf)</a:t>
            </a:r>
            <a:endParaRPr lang="en-US" sz="1200" b="1" dirty="0">
              <a:ea typeface="Calibri" panose="020F0502020204030204" pitchFamily="34" charset="0"/>
              <a:cs typeface="Times New Roman" panose="02020603050405020304" pitchFamily="18" charset="0"/>
            </a:endParaRPr>
          </a:p>
          <a:p>
            <a:pPr>
              <a:lnSpc>
                <a:spcPct val="107000"/>
              </a:lnSpc>
              <a:spcAft>
                <a:spcPts val="800"/>
              </a:spcAft>
            </a:pPr>
            <a:r>
              <a:rPr lang="sr-Latn-ME" sz="1400" dirty="0">
                <a:ea typeface="Calibri" panose="020F0502020204030204" pitchFamily="34" charset="0"/>
                <a:cs typeface="Times New Roman" panose="02020603050405020304" pitchFamily="18" charset="0"/>
              </a:rPr>
              <a:t> </a:t>
            </a:r>
            <a:endParaRPr lang="en-US" sz="1400" dirty="0">
              <a:ea typeface="Calibri" panose="020F0502020204030204" pitchFamily="34" charset="0"/>
              <a:cs typeface="Times New Roman" panose="02020603050405020304" pitchFamily="18" charset="0"/>
            </a:endParaRPr>
          </a:p>
          <a:p>
            <a:pPr>
              <a:lnSpc>
                <a:spcPct val="107000"/>
              </a:lnSpc>
              <a:spcAft>
                <a:spcPts val="800"/>
              </a:spcAft>
            </a:pPr>
            <a:r>
              <a:rPr lang="sr-Latn-ME" sz="1400" dirty="0">
                <a:ea typeface="Calibri" panose="020F0502020204030204" pitchFamily="34" charset="0"/>
                <a:cs typeface="Times New Roman" panose="02020603050405020304" pitchFamily="18" charset="0"/>
              </a:rPr>
              <a:t>Pokušaj da se otklone najizrazitiji problemi sa kojima se Sud suočavao zbog povećanja broja predstavki,  unoseći značajne novine u radu Suda:  na postupanje sudije pojedinca, postupanje tročlanog sudijskog odbora, uslove prihvatljivosti predstavke i promene u pogledu mogućnosti za postizanjem prijateljskog poravnanja. </a:t>
            </a:r>
            <a:endParaRPr lang="sr-Latn-ME" sz="1400" dirty="0" smtClean="0">
              <a:ea typeface="Calibri" panose="020F0502020204030204" pitchFamily="34" charset="0"/>
              <a:cs typeface="Times New Roman" panose="02020603050405020304" pitchFamily="18" charset="0"/>
            </a:endParaRPr>
          </a:p>
          <a:p>
            <a:pPr>
              <a:lnSpc>
                <a:spcPct val="107000"/>
              </a:lnSpc>
              <a:spcAft>
                <a:spcPts val="800"/>
              </a:spcAft>
            </a:pPr>
            <a:endParaRPr lang="sr-Latn-ME" sz="1400" b="1"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b="1" dirty="0" smtClean="0">
                <a:ea typeface="Calibri" panose="020F0502020204030204" pitchFamily="34" charset="0"/>
                <a:cs typeface="Times New Roman" panose="02020603050405020304" pitchFamily="18" charset="0"/>
              </a:rPr>
              <a:t>Sudija </a:t>
            </a:r>
            <a:r>
              <a:rPr lang="sr-Latn-ME" sz="1400" b="1" dirty="0">
                <a:ea typeface="Calibri" panose="020F0502020204030204" pitchFamily="34" charset="0"/>
                <a:cs typeface="Times New Roman" panose="02020603050405020304" pitchFamily="18" charset="0"/>
              </a:rPr>
              <a:t>pojedinac</a:t>
            </a:r>
            <a:r>
              <a:rPr lang="sr-Latn-ME" sz="1400" dirty="0">
                <a:ea typeface="Calibri" panose="020F0502020204030204" pitchFamily="34" charset="0"/>
                <a:cs typeface="Times New Roman" panose="02020603050405020304" pitchFamily="18" charset="0"/>
              </a:rPr>
              <a:t> koji odlučuje o</a:t>
            </a:r>
            <a:r>
              <a:rPr lang="sr-Latn-ME" sz="1400" b="1" dirty="0">
                <a:ea typeface="Calibri" panose="020F0502020204030204" pitchFamily="34" charset="0"/>
                <a:cs typeface="Times New Roman" panose="02020603050405020304" pitchFamily="18" charset="0"/>
              </a:rPr>
              <a:t> </a:t>
            </a:r>
            <a:r>
              <a:rPr lang="sr-Latn-ME" sz="1400" dirty="0">
                <a:ea typeface="Calibri" panose="020F0502020204030204" pitchFamily="34" charset="0"/>
                <a:cs typeface="Times New Roman" panose="02020603050405020304" pitchFamily="18" charset="0"/>
              </a:rPr>
              <a:t>prihvatljivosti predstavke ovlašćen je da pojedinačnu predstavku oglasi neprihvatljivom ako je takvu odluku moguće doneti bez dodatne rasprave. </a:t>
            </a:r>
            <a:endParaRPr lang="sr-Latn-ME" sz="14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dirty="0">
                <a:ea typeface="Calibri" panose="020F0502020204030204" pitchFamily="34" charset="0"/>
                <a:cs typeface="Times New Roman" panose="02020603050405020304" pitchFamily="18" charset="0"/>
              </a:rPr>
              <a:t>Jedna od novina je i </a:t>
            </a:r>
            <a:r>
              <a:rPr lang="sr-Latn-ME" sz="1400" dirty="0" smtClean="0">
                <a:ea typeface="Calibri" panose="020F0502020204030204" pitchFamily="34" charset="0"/>
                <a:cs typeface="Times New Roman" panose="02020603050405020304" pitchFamily="18" charset="0"/>
              </a:rPr>
              <a:t>izmjena </a:t>
            </a:r>
            <a:r>
              <a:rPr lang="sr-Latn-ME" sz="1400" dirty="0">
                <a:ea typeface="Calibri" panose="020F0502020204030204" pitchFamily="34" charset="0"/>
                <a:cs typeface="Times New Roman" panose="02020603050405020304" pitchFamily="18" charset="0"/>
              </a:rPr>
              <a:t>dosadašnjeg člana 35 Konvencije članom 12 Protokola 14 koji uvodi novi </a:t>
            </a:r>
            <a:r>
              <a:rPr lang="sr-Latn-ME" sz="1400" b="1" dirty="0">
                <a:ea typeface="Calibri" panose="020F0502020204030204" pitchFamily="34" charset="0"/>
                <a:cs typeface="Times New Roman" panose="02020603050405020304" pitchFamily="18" charset="0"/>
              </a:rPr>
              <a:t>osnov za </a:t>
            </a:r>
            <a:r>
              <a:rPr lang="sr-Latn-ME" sz="1400" b="1" dirty="0" smtClean="0">
                <a:ea typeface="Calibri" panose="020F0502020204030204" pitchFamily="34" charset="0"/>
                <a:cs typeface="Times New Roman" panose="02020603050405020304" pitchFamily="18" charset="0"/>
              </a:rPr>
              <a:t>utvrđivanje neprihvatljivosti </a:t>
            </a:r>
            <a:r>
              <a:rPr lang="sr-Latn-ME" sz="1400" b="1" dirty="0">
                <a:ea typeface="Calibri" panose="020F0502020204030204" pitchFamily="34" charset="0"/>
                <a:cs typeface="Times New Roman" panose="02020603050405020304" pitchFamily="18" charset="0"/>
              </a:rPr>
              <a:t>predstavke.</a:t>
            </a:r>
            <a:r>
              <a:rPr lang="sr-Latn-ME" sz="1400" dirty="0">
                <a:ea typeface="Calibri" panose="020F0502020204030204" pitchFamily="34" charset="0"/>
                <a:cs typeface="Times New Roman" panose="02020603050405020304" pitchFamily="18" charset="0"/>
              </a:rPr>
              <a:t> Sud će moći da odbaci predstavku kao neprihvatljivu ukoliko podnosilac predstavke nije pretrpeo „</a:t>
            </a:r>
            <a:r>
              <a:rPr lang="sr-Latn-ME" sz="1400" b="1" dirty="0">
                <a:ea typeface="Calibri" panose="020F0502020204030204" pitchFamily="34" charset="0"/>
                <a:cs typeface="Times New Roman" panose="02020603050405020304" pitchFamily="18" charset="0"/>
              </a:rPr>
              <a:t>značajnije oštećenje</a:t>
            </a:r>
            <a:r>
              <a:rPr lang="sr-Latn-ME" sz="1400" dirty="0">
                <a:ea typeface="Calibri" panose="020F0502020204030204" pitchFamily="34" charset="0"/>
                <a:cs typeface="Times New Roman" panose="02020603050405020304" pitchFamily="18" charset="0"/>
              </a:rPr>
              <a:t>“(</a:t>
            </a:r>
            <a:r>
              <a:rPr lang="sr-Latn-ME" sz="1400" i="1" dirty="0">
                <a:ea typeface="Calibri" panose="020F0502020204030204" pitchFamily="34" charset="0"/>
                <a:cs typeface="Times New Roman" panose="02020603050405020304" pitchFamily="18" charset="0"/>
              </a:rPr>
              <a:t>significant disadvantage</a:t>
            </a:r>
            <a:r>
              <a:rPr lang="sr-Latn-ME" sz="1400" dirty="0">
                <a:ea typeface="Calibri" panose="020F0502020204030204" pitchFamily="34" charset="0"/>
                <a:cs typeface="Times New Roman" panose="02020603050405020304" pitchFamily="18" charset="0"/>
              </a:rPr>
              <a:t>). Kako je ovaj osnov za odbacivanje predstavke još nedefinisan i donekle neprecizan, potrebno je da sudska praksa utvrdi mjerila i jasne kriterijume koji preciziraju „značajnije oštećenje“ i koja bliže određuju u kojim slučajevima se predstavka odbacuje po ovom osnovu. </a:t>
            </a:r>
            <a:endParaRPr lang="sr-Latn-ME" sz="14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b="1" dirty="0">
                <a:ea typeface="Calibri" panose="020F0502020204030204" pitchFamily="34" charset="0"/>
                <a:cs typeface="Times New Roman" panose="02020603050405020304" pitchFamily="18" charset="0"/>
              </a:rPr>
              <a:t>Tročlani sudijski odbor </a:t>
            </a:r>
            <a:r>
              <a:rPr lang="sr-Latn-ME" sz="1400" dirty="0">
                <a:ea typeface="Calibri" panose="020F0502020204030204" pitchFamily="34" charset="0"/>
                <a:cs typeface="Times New Roman" panose="02020603050405020304" pitchFamily="18" charset="0"/>
              </a:rPr>
              <a:t>je zadržao ulogu “filtera” predstavki koje su pristigle Sudu, pa tako ima nadležnost da predstavku</a:t>
            </a:r>
            <a:r>
              <a:rPr lang="sr-Latn-ME" sz="1400" b="1" dirty="0">
                <a:ea typeface="Calibri" panose="020F0502020204030204" pitchFamily="34" charset="0"/>
                <a:cs typeface="Times New Roman" panose="02020603050405020304" pitchFamily="18" charset="0"/>
              </a:rPr>
              <a:t> jednoglasno proglasi neprihvatljivom</a:t>
            </a:r>
            <a:r>
              <a:rPr lang="sr-Latn-ME" sz="1400" dirty="0">
                <a:ea typeface="Calibri" panose="020F0502020204030204" pitchFamily="34" charset="0"/>
                <a:cs typeface="Times New Roman" panose="02020603050405020304" pitchFamily="18" charset="0"/>
              </a:rPr>
              <a:t> ili da je skine sa liste slučajeva pred Sudom pod uslovom da takva odluka može biti doneta bez daljeg razmatranja. S druge strane, tročlani odbor dobija i jednu novu nadležnost – da donese meritornu odluku o predmetu spora ukoliko se radi o slučaju koji se odnosi na “tumačenje ili primenu Konvencije i/ili dodatnih protokola uz nju ukoliko predstavljaju dobro utvrđenu praksu Suda”. </a:t>
            </a:r>
            <a:r>
              <a:rPr lang="sr-Latn-ME" sz="1400" b="1" dirty="0">
                <a:ea typeface="Calibri" panose="020F0502020204030204" pitchFamily="34" charset="0"/>
                <a:cs typeface="Times New Roman" panose="02020603050405020304" pitchFamily="18" charset="0"/>
              </a:rPr>
              <a:t> </a:t>
            </a:r>
            <a:r>
              <a:rPr lang="sr-Latn-ME" sz="1400" dirty="0">
                <a:ea typeface="Calibri" panose="020F0502020204030204" pitchFamily="34" charset="0"/>
                <a:cs typeface="Times New Roman" panose="02020603050405020304" pitchFamily="18" charset="0"/>
              </a:rPr>
              <a:t>Na taj način Sud će se znatno rasteretiti postupanja po predstavkama koje se odnose na </a:t>
            </a:r>
            <a:r>
              <a:rPr lang="sr-Latn-ME" sz="1400" b="1" dirty="0">
                <a:ea typeface="Calibri" panose="020F0502020204030204" pitchFamily="34" charset="0"/>
                <a:cs typeface="Times New Roman" panose="02020603050405020304" pitchFamily="18" charset="0"/>
              </a:rPr>
              <a:t>repetitivne slučajeve</a:t>
            </a:r>
            <a:r>
              <a:rPr lang="sr-Latn-ME" sz="1400" dirty="0">
                <a:ea typeface="Calibri" panose="020F0502020204030204" pitchFamily="34" charset="0"/>
                <a:cs typeface="Times New Roman" panose="02020603050405020304" pitchFamily="18" charset="0"/>
              </a:rPr>
              <a:t> koji po nekim procenama čine čak do 65 % presuđenih </a:t>
            </a:r>
            <a:r>
              <a:rPr lang="sr-Latn-ME" sz="1400" dirty="0" smtClean="0">
                <a:ea typeface="Calibri" panose="020F0502020204030204" pitchFamily="34" charset="0"/>
                <a:cs typeface="Times New Roman" panose="02020603050405020304" pitchFamily="18" charset="0"/>
              </a:rPr>
              <a:t>predmeta. </a:t>
            </a:r>
          </a:p>
          <a:p>
            <a:pPr>
              <a:lnSpc>
                <a:spcPct val="107000"/>
              </a:lnSpc>
              <a:spcAft>
                <a:spcPts val="800"/>
              </a:spcAft>
            </a:pP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183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908720"/>
            <a:ext cx="10513168" cy="4849917"/>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sr-Latn-ME" sz="1400" dirty="0" smtClean="0">
                <a:ea typeface="Calibri" panose="020F0502020204030204" pitchFamily="34" charset="0"/>
                <a:cs typeface="Times New Roman" panose="02020603050405020304" pitchFamily="18" charset="0"/>
              </a:rPr>
              <a:t>Postupanje </a:t>
            </a:r>
            <a:r>
              <a:rPr lang="sr-Latn-ME" sz="1400" b="1" dirty="0" smtClean="0">
                <a:ea typeface="Calibri" panose="020F0502020204030204" pitchFamily="34" charset="0"/>
                <a:cs typeface="Times New Roman" panose="02020603050405020304" pitchFamily="18" charset="0"/>
              </a:rPr>
              <a:t>SEDMOČLANOG SUDIJSKOG VIJEĆA</a:t>
            </a:r>
            <a:r>
              <a:rPr lang="sr-Latn-ME" sz="1400" dirty="0" smtClean="0">
                <a:ea typeface="Calibri" panose="020F0502020204030204" pitchFamily="34" charset="0"/>
                <a:cs typeface="Times New Roman" panose="02020603050405020304" pitchFamily="18" charset="0"/>
              </a:rPr>
              <a:t> nije </a:t>
            </a:r>
            <a:r>
              <a:rPr lang="sr-Latn-ME" sz="1400" dirty="0">
                <a:ea typeface="Calibri" panose="020F0502020204030204" pitchFamily="34" charset="0"/>
                <a:cs typeface="Times New Roman" panose="02020603050405020304" pitchFamily="18" charset="0"/>
              </a:rPr>
              <a:t>pretrpilo značajnije izmjene izuzev prenošenja nadležnosti na tročlani sudijski odbor u </a:t>
            </a:r>
            <a:r>
              <a:rPr lang="sr-Latn-ME" sz="1400" b="1" dirty="0">
                <a:ea typeface="Calibri" panose="020F0502020204030204" pitchFamily="34" charset="0"/>
                <a:cs typeface="Times New Roman" panose="02020603050405020304" pitchFamily="18" charset="0"/>
              </a:rPr>
              <a:t>repetitivnim slučajevima</a:t>
            </a:r>
            <a:r>
              <a:rPr lang="sr-Latn-ME" sz="1400" dirty="0">
                <a:ea typeface="Calibri" panose="020F0502020204030204" pitchFamily="34" charset="0"/>
                <a:cs typeface="Times New Roman" panose="02020603050405020304" pitchFamily="18" charset="0"/>
              </a:rPr>
              <a:t>. Pored toga, članom 6 Protokola uvedena je i mogućnost da na zahtjev opšte sjednice Suda Komitet ministara Saveta Evrope jednoglasno i na određeni vremenski period smanji broj sudija u veću sa sedam na pet. Ova mogućnost je ostavljena kao mehanizam za dodatno povećanje efikasnosti Suda ukoliko se pokaže da prethodno navedene </a:t>
            </a:r>
            <a:r>
              <a:rPr lang="sr-Latn-ME" sz="1400" dirty="0" smtClean="0">
                <a:ea typeface="Calibri" panose="020F0502020204030204" pitchFamily="34" charset="0"/>
                <a:cs typeface="Times New Roman" panose="02020603050405020304" pitchFamily="18" charset="0"/>
              </a:rPr>
              <a:t>izmjene </a:t>
            </a:r>
            <a:r>
              <a:rPr lang="sr-Latn-ME" sz="1400" dirty="0">
                <a:ea typeface="Calibri" panose="020F0502020204030204" pitchFamily="34" charset="0"/>
                <a:cs typeface="Times New Roman" panose="02020603050405020304" pitchFamily="18" charset="0"/>
              </a:rPr>
              <a:t>ne dovode do željenog rezultata. </a:t>
            </a:r>
            <a:endParaRPr lang="sr-Latn-ME" sz="1400" dirty="0" smtClean="0">
              <a:ea typeface="Calibri" panose="020F0502020204030204" pitchFamily="34" charset="0"/>
              <a:cs typeface="Times New Roman" panose="02020603050405020304" pitchFamily="18" charset="0"/>
            </a:endParaRPr>
          </a:p>
          <a:p>
            <a:pPr>
              <a:lnSpc>
                <a:spcPct val="107000"/>
              </a:lnSpc>
              <a:spcAft>
                <a:spcPts val="800"/>
              </a:spcAft>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dirty="0">
                <a:ea typeface="Calibri" panose="020F0502020204030204" pitchFamily="34" charset="0"/>
                <a:cs typeface="Times New Roman" panose="02020603050405020304" pitchFamily="18" charset="0"/>
              </a:rPr>
              <a:t>Sud će imati više mogućnosti za postizanje </a:t>
            </a:r>
            <a:r>
              <a:rPr lang="sr-Latn-ME" sz="1400" b="1" dirty="0">
                <a:ea typeface="Calibri" panose="020F0502020204030204" pitchFamily="34" charset="0"/>
                <a:cs typeface="Times New Roman" panose="02020603050405020304" pitchFamily="18" charset="0"/>
              </a:rPr>
              <a:t>prijateljskog poravnanja</a:t>
            </a:r>
            <a:r>
              <a:rPr lang="sr-Latn-ME" sz="1400" dirty="0">
                <a:ea typeface="Calibri" panose="020F0502020204030204" pitchFamily="34" charset="0"/>
                <a:cs typeface="Times New Roman" panose="02020603050405020304" pitchFamily="18" charset="0"/>
              </a:rPr>
              <a:t>. Sud će </a:t>
            </a:r>
            <a:r>
              <a:rPr lang="sr-Latn-ME" sz="1400" b="1" dirty="0">
                <a:ea typeface="Calibri" panose="020F0502020204030204" pitchFamily="34" charset="0"/>
                <a:cs typeface="Times New Roman" panose="02020603050405020304" pitchFamily="18" charset="0"/>
              </a:rPr>
              <a:t>u svakom trenutku postupka </a:t>
            </a:r>
            <a:r>
              <a:rPr lang="sr-Latn-ME" sz="1400" dirty="0">
                <a:ea typeface="Calibri" panose="020F0502020204030204" pitchFamily="34" charset="0"/>
                <a:cs typeface="Times New Roman" panose="02020603050405020304" pitchFamily="18" charset="0"/>
              </a:rPr>
              <a:t>da preduzima korake ka postizanju prijateljskog poravnanja. Do stupanja na snagu Protokola 14 ta mogućnost je postojala samo po proglašavanju predstavke prihvatljivom</a:t>
            </a:r>
            <a:r>
              <a:rPr lang="sr-Latn-ME" sz="1400" dirty="0" smtClean="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b="1" dirty="0">
                <a:ea typeface="Calibri" panose="020F0502020204030204" pitchFamily="34" charset="0"/>
                <a:cs typeface="Times New Roman" panose="02020603050405020304" pitchFamily="18" charset="0"/>
              </a:rPr>
              <a:t>Komesar za ljudska prava u postupku pred ESLJP</a:t>
            </a:r>
            <a:r>
              <a:rPr lang="sr-Latn-ME" sz="1400" dirty="0">
                <a:ea typeface="Calibri" panose="020F0502020204030204" pitchFamily="34" charset="0"/>
                <a:cs typeface="Times New Roman" panose="02020603050405020304" pitchFamily="18" charset="0"/>
              </a:rPr>
              <a:t> prema odredbama Protokola 14 dobija ovlašćenje da u postupku pred Sudom učestvuje u ulozi </a:t>
            </a:r>
            <a:r>
              <a:rPr lang="sr-Latn-ME" sz="1400" b="1" dirty="0">
                <a:ea typeface="Calibri" panose="020F0502020204030204" pitchFamily="34" charset="0"/>
                <a:cs typeface="Times New Roman" panose="02020603050405020304" pitchFamily="18" charset="0"/>
              </a:rPr>
              <a:t>umješača</a:t>
            </a:r>
            <a:r>
              <a:rPr lang="sr-Latn-ME" sz="1400" dirty="0">
                <a:ea typeface="Calibri" panose="020F0502020204030204" pitchFamily="34" charset="0"/>
                <a:cs typeface="Times New Roman" panose="02020603050405020304" pitchFamily="18" charset="0"/>
              </a:rPr>
              <a:t> po sopstvenoj inicijativi. Od njega se očekuje da ukazuje Sudu na </a:t>
            </a:r>
            <a:r>
              <a:rPr lang="sr-Latn-ME" sz="1400" b="1" dirty="0" smtClean="0">
                <a:ea typeface="Calibri" panose="020F0502020204030204" pitchFamily="34" charset="0"/>
                <a:cs typeface="Times New Roman" panose="02020603050405020304" pitchFamily="18" charset="0"/>
              </a:rPr>
              <a:t>SISTEMSKE NEDOSTATKE NACIONALNOG PRAVA DRŽAVA ČLANICA KONVENCIJE</a:t>
            </a:r>
            <a:r>
              <a:rPr lang="sr-Latn-ME" sz="1400" dirty="0" smtClean="0">
                <a:ea typeface="Calibri" panose="020F0502020204030204" pitchFamily="34" charset="0"/>
                <a:cs typeface="Times New Roman" panose="02020603050405020304" pitchFamily="18" charset="0"/>
              </a:rPr>
              <a:t>, </a:t>
            </a:r>
            <a:r>
              <a:rPr lang="sr-Latn-ME" sz="1400" dirty="0">
                <a:ea typeface="Calibri" panose="020F0502020204030204" pitchFamily="34" charset="0"/>
                <a:cs typeface="Times New Roman" panose="02020603050405020304" pitchFamily="18" charset="0"/>
              </a:rPr>
              <a:t>učestvuje u postupku postizanja prijateljskog poravnanja i da mu se suprotstavi ukoliko nađe da je ono nepovoljno za podnosioca predstavke. </a:t>
            </a:r>
            <a:endParaRPr lang="sr-Latn-ME" sz="14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endParaRPr lang="en-US" sz="14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sr-Latn-ME" sz="1400" dirty="0">
                <a:ea typeface="Calibri" panose="020F0502020204030204" pitchFamily="34" charset="0"/>
                <a:cs typeface="Times New Roman" panose="02020603050405020304" pitchFamily="18" charset="0"/>
              </a:rPr>
              <a:t>Jedna od veoma značajnih novina koju donosi Protokol 14 tiče se </a:t>
            </a:r>
            <a:r>
              <a:rPr lang="sr-Latn-ME" sz="1400" b="1" dirty="0">
                <a:ea typeface="Calibri" panose="020F0502020204030204" pitchFamily="34" charset="0"/>
                <a:cs typeface="Times New Roman" panose="02020603050405020304" pitchFamily="18" charset="0"/>
              </a:rPr>
              <a:t>mogućnosti ratifikovanja EKLJP </a:t>
            </a:r>
            <a:r>
              <a:rPr lang="sr-Latn-ME" sz="1400" dirty="0">
                <a:ea typeface="Calibri" panose="020F0502020204030204" pitchFamily="34" charset="0"/>
                <a:cs typeface="Times New Roman" panose="02020603050405020304" pitchFamily="18" charset="0"/>
              </a:rPr>
              <a:t>od strane</a:t>
            </a:r>
            <a:r>
              <a:rPr lang="sr-Latn-ME" sz="1400" b="1" dirty="0">
                <a:ea typeface="Calibri" panose="020F0502020204030204" pitchFamily="34" charset="0"/>
                <a:cs typeface="Times New Roman" panose="02020603050405020304" pitchFamily="18" charset="0"/>
              </a:rPr>
              <a:t> EU</a:t>
            </a:r>
            <a:r>
              <a:rPr lang="sr-Latn-ME" sz="1400" dirty="0">
                <a:ea typeface="Calibri" panose="020F0502020204030204" pitchFamily="34" charset="0"/>
                <a:cs typeface="Times New Roman" panose="02020603050405020304" pitchFamily="18" charset="0"/>
              </a:rPr>
              <a:t>. Na taj način, pojedinci će moći da se</a:t>
            </a:r>
            <a:r>
              <a:rPr lang="sr-Latn-ME" sz="1400" b="1" dirty="0">
                <a:ea typeface="Calibri" panose="020F0502020204030204" pitchFamily="34" charset="0"/>
                <a:cs typeface="Times New Roman" panose="02020603050405020304" pitchFamily="18" charset="0"/>
              </a:rPr>
              <a:t> obrate Sudu i kada smatraju da im je povređeno neko pravo iz Konvencije aktom EU a</a:t>
            </a:r>
            <a:r>
              <a:rPr lang="sr-Latn-ME" sz="1400" dirty="0">
                <a:ea typeface="Calibri" panose="020F0502020204030204" pitchFamily="34" charset="0"/>
                <a:cs typeface="Times New Roman" panose="02020603050405020304" pitchFamily="18" charset="0"/>
              </a:rPr>
              <a:t> </a:t>
            </a:r>
            <a:r>
              <a:rPr lang="sr-Latn-ME" sz="1400" b="1" dirty="0">
                <a:ea typeface="Calibri" panose="020F0502020204030204" pitchFamily="34" charset="0"/>
                <a:cs typeface="Times New Roman" panose="02020603050405020304" pitchFamily="18" charset="0"/>
              </a:rPr>
              <a:t>ne samo njenih članica</a:t>
            </a:r>
            <a:r>
              <a:rPr lang="sr-Latn-ME" sz="1400" dirty="0">
                <a:ea typeface="Calibri" panose="020F0502020204030204" pitchFamily="34" charset="0"/>
                <a:cs typeface="Times New Roman" panose="02020603050405020304" pitchFamily="18" charset="0"/>
              </a:rPr>
              <a:t>. Na nivou pravnog poretka EU, ova mogućnost je konačno otvorena stupanjem na snagu Lisabonskog sporazuma. Zbog ovih izmjena, potrebno je da se izabere i još jedan sudija s liste koju će dostaviti Evropska unija, a sama mogućnost ratifikacije otvara vrata za dalje unapređenje zaštite ljudskih prava u Evropi.</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330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199456" y="1196752"/>
            <a:ext cx="9601196" cy="718676"/>
          </a:xfrm>
        </p:spPr>
        <p:txBody>
          <a:bodyPr>
            <a:normAutofit/>
          </a:bodyPr>
          <a:lstStyle/>
          <a:p>
            <a:pPr eaLnBrk="1" hangingPunct="1"/>
            <a:r>
              <a:rPr lang="hr-HR" sz="3200" dirty="0" smtClean="0"/>
              <a:t>Razlozi za pristupanje Konvenciji</a:t>
            </a:r>
          </a:p>
        </p:txBody>
      </p:sp>
      <p:sp>
        <p:nvSpPr>
          <p:cNvPr id="88066" name="Rectangle 3"/>
          <p:cNvSpPr>
            <a:spLocks noGrp="1" noChangeArrowheads="1"/>
          </p:cNvSpPr>
          <p:nvPr>
            <p:ph idx="1"/>
          </p:nvPr>
        </p:nvSpPr>
        <p:spPr>
          <a:xfrm>
            <a:off x="983432" y="2564904"/>
            <a:ext cx="10585176" cy="3454980"/>
          </a:xfrm>
        </p:spPr>
        <p:txBody>
          <a:bodyPr>
            <a:noAutofit/>
          </a:bodyPr>
          <a:lstStyle/>
          <a:p>
            <a:pPr eaLnBrk="1" hangingPunct="1">
              <a:buFont typeface="Wingdings" panose="05000000000000000000" pitchFamily="2" charset="2"/>
              <a:buChar char="Ø"/>
            </a:pPr>
            <a:r>
              <a:rPr lang="hr-HR" sz="1600" dirty="0" smtClean="0"/>
              <a:t>Dva paralelna sistema zaštite ljudskih prava vode slabljenju ukupnog sistema zaštite.</a:t>
            </a:r>
          </a:p>
          <a:p>
            <a:pPr eaLnBrk="1" hangingPunct="1">
              <a:buFont typeface="Wingdings" panose="05000000000000000000" pitchFamily="2" charset="2"/>
              <a:buChar char="Ø"/>
            </a:pPr>
            <a:r>
              <a:rPr lang="hr-HR" sz="1600" dirty="0" smtClean="0"/>
              <a:t>Različita tumačenja i zaključci dva suda (ESLJP i ESP) su konstatovani u ne u malom broju slučajeva: </a:t>
            </a:r>
            <a:r>
              <a:rPr lang="hr-HR" sz="1600" i="1" dirty="0" smtClean="0"/>
              <a:t>ERT – Lentia</a:t>
            </a:r>
            <a:r>
              <a:rPr lang="hr-HR" sz="1600" dirty="0" smtClean="0"/>
              <a:t>, </a:t>
            </a:r>
            <a:r>
              <a:rPr lang="hr-HR" sz="1600" i="1" dirty="0" smtClean="0"/>
              <a:t>Orkem – Funke</a:t>
            </a:r>
            <a:r>
              <a:rPr lang="hr-HR" sz="1600" dirty="0" smtClean="0"/>
              <a:t>, </a:t>
            </a:r>
            <a:r>
              <a:rPr lang="hr-HR" sz="1600" i="1" dirty="0" smtClean="0"/>
              <a:t>Lentia – Hoechst</a:t>
            </a:r>
            <a:endParaRPr lang="hr-HR" sz="1600" dirty="0" smtClean="0"/>
          </a:p>
          <a:p>
            <a:pPr eaLnBrk="1" hangingPunct="1">
              <a:buFont typeface="Wingdings" panose="05000000000000000000" pitchFamily="2" charset="2"/>
              <a:buChar char="Ø"/>
            </a:pPr>
            <a:r>
              <a:rPr lang="hr-HR" sz="1600" dirty="0" smtClean="0"/>
              <a:t>Od 1959 do 2007g – odnosi Savjeta Evrope i EU su se mijenjali ... Od razmijene pisama do kvadripartitnih sastanaka </a:t>
            </a:r>
          </a:p>
          <a:p>
            <a:pPr eaLnBrk="1" hangingPunct="1">
              <a:buFont typeface="Wingdings" panose="05000000000000000000" pitchFamily="2" charset="2"/>
              <a:buChar char="Ø"/>
            </a:pPr>
            <a:r>
              <a:rPr lang="hr-HR" sz="1600" dirty="0" smtClean="0"/>
              <a:t>P</a:t>
            </a:r>
            <a:r>
              <a:rPr lang="hr-HR" sz="1600" dirty="0" smtClean="0"/>
              <a:t>ojedinci </a:t>
            </a:r>
            <a:r>
              <a:rPr lang="hr-HR" sz="1600" dirty="0" smtClean="0"/>
              <a:t>ne mogu koristiti mehanizmima zaštite koju predviđa EKLJP ako </a:t>
            </a:r>
            <a:r>
              <a:rPr lang="hr-HR" sz="1600" dirty="0" smtClean="0"/>
              <a:t>su </a:t>
            </a:r>
            <a:r>
              <a:rPr lang="hr-HR" sz="1600" dirty="0" smtClean="0"/>
              <a:t>njihova individualna prava </a:t>
            </a:r>
            <a:r>
              <a:rPr lang="hr-HR" sz="1600" dirty="0" smtClean="0"/>
              <a:t>prekšena od strane </a:t>
            </a:r>
            <a:r>
              <a:rPr lang="hr-HR" sz="1600" dirty="0" smtClean="0"/>
              <a:t>država članica </a:t>
            </a:r>
            <a:r>
              <a:rPr lang="hr-HR" sz="1600" b="1" dirty="0" smtClean="0"/>
              <a:t>ali ne i EU</a:t>
            </a:r>
            <a:r>
              <a:rPr lang="hr-HR" sz="1600" dirty="0" smtClean="0"/>
              <a:t>! </a:t>
            </a:r>
          </a:p>
          <a:p>
            <a:pPr eaLnBrk="1" hangingPunct="1">
              <a:buFont typeface="Wingdings" panose="05000000000000000000" pitchFamily="2" charset="2"/>
              <a:buChar char="Ø"/>
            </a:pPr>
            <a:r>
              <a:rPr lang="hr-HR" sz="1600" dirty="0" smtClean="0"/>
              <a:t>EU ne može biti tužena pred ESLJP zbog povrede Konvencije</a:t>
            </a:r>
          </a:p>
          <a:p>
            <a:pPr>
              <a:buFont typeface="Wingdings" panose="05000000000000000000" pitchFamily="2" charset="2"/>
              <a:buChar char="Ø"/>
            </a:pPr>
            <a:r>
              <a:rPr lang="hr-HR" sz="1600" dirty="0" smtClean="0"/>
              <a:t>Lisabonski </a:t>
            </a:r>
            <a:r>
              <a:rPr lang="hr-HR" sz="1600" dirty="0"/>
              <a:t>ugovor </a:t>
            </a:r>
            <a:r>
              <a:rPr lang="hr-HR" sz="1600" dirty="0" smtClean="0"/>
              <a:t>(čl</a:t>
            </a:r>
            <a:r>
              <a:rPr lang="hr-HR" sz="1600" dirty="0"/>
              <a:t>. </a:t>
            </a:r>
            <a:r>
              <a:rPr lang="hr-HR" sz="1600" dirty="0" smtClean="0"/>
              <a:t>6 (2)) predviđa </a:t>
            </a:r>
            <a:r>
              <a:rPr lang="hr-HR" sz="1600" dirty="0"/>
              <a:t>da će Unija pristupiti EKLJP</a:t>
            </a:r>
          </a:p>
          <a:p>
            <a:pPr>
              <a:buFont typeface="Wingdings" panose="05000000000000000000" pitchFamily="2" charset="2"/>
              <a:buChar char="Ø"/>
            </a:pPr>
            <a:r>
              <a:rPr lang="hr-HR" sz="1600" dirty="0" smtClean="0"/>
              <a:t>Protokol 14 uz </a:t>
            </a:r>
            <a:r>
              <a:rPr lang="hr-HR" sz="1600" dirty="0"/>
              <a:t>Konvenciju </a:t>
            </a:r>
            <a:r>
              <a:rPr lang="hr-HR" sz="1600" dirty="0" smtClean="0"/>
              <a:t>predviđa da </a:t>
            </a:r>
            <a:r>
              <a:rPr lang="hr-HR" sz="1600" dirty="0"/>
              <a:t>EU može pristupiti </a:t>
            </a:r>
            <a:r>
              <a:rPr lang="hr-HR" sz="1600" dirty="0" smtClean="0"/>
              <a:t>Konvenciji, 2004</a:t>
            </a:r>
            <a:endParaRPr lang="hr-HR" sz="1600" dirty="0"/>
          </a:p>
        </p:txBody>
      </p:sp>
    </p:spTree>
    <p:extLst>
      <p:ext uri="{BB962C8B-B14F-4D97-AF65-F5344CB8AC3E}">
        <p14:creationId xmlns:p14="http://schemas.microsoft.com/office/powerpoint/2010/main" val="627438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3551685" y="980728"/>
            <a:ext cx="5088630" cy="862692"/>
          </a:xfrm>
        </p:spPr>
        <p:txBody>
          <a:bodyPr/>
          <a:lstStyle/>
          <a:p>
            <a:pPr eaLnBrk="1" hangingPunct="1"/>
            <a:r>
              <a:rPr lang="hr-HR" sz="3800" dirty="0" smtClean="0"/>
              <a:t>Pristupanje EKLJP</a:t>
            </a:r>
            <a:endParaRPr lang="hr-HR" sz="3800" dirty="0"/>
          </a:p>
        </p:txBody>
      </p:sp>
      <p:sp>
        <p:nvSpPr>
          <p:cNvPr id="92162" name="Rectangle 3"/>
          <p:cNvSpPr>
            <a:spLocks noGrp="1" noChangeArrowheads="1"/>
          </p:cNvSpPr>
          <p:nvPr>
            <p:ph idx="1"/>
          </p:nvPr>
        </p:nvSpPr>
        <p:spPr>
          <a:xfrm>
            <a:off x="551384" y="2492896"/>
            <a:ext cx="11089232" cy="3744416"/>
          </a:xfrm>
        </p:spPr>
        <p:txBody>
          <a:bodyPr>
            <a:normAutofit fontScale="85000" lnSpcReduction="10000"/>
          </a:bodyPr>
          <a:lstStyle/>
          <a:p>
            <a:pPr>
              <a:lnSpc>
                <a:spcPct val="80000"/>
              </a:lnSpc>
              <a:buFont typeface="Wingdings" panose="05000000000000000000" pitchFamily="2" charset="2"/>
              <a:buChar char="q"/>
            </a:pPr>
            <a:endParaRPr lang="hr-HR" sz="1800" dirty="0" smtClean="0"/>
          </a:p>
          <a:p>
            <a:pPr>
              <a:lnSpc>
                <a:spcPct val="80000"/>
              </a:lnSpc>
              <a:buFont typeface="Wingdings" panose="05000000000000000000" pitchFamily="2" charset="2"/>
              <a:buChar char="q"/>
            </a:pPr>
            <a:r>
              <a:rPr lang="hr-HR" sz="1800" dirty="0" smtClean="0"/>
              <a:t>Do </a:t>
            </a:r>
            <a:r>
              <a:rPr lang="hr-HR" sz="1800" dirty="0"/>
              <a:t>Lisabonskog ugovora EZ (EU) nije imala ovlašćenje da pristupi Konvenciji</a:t>
            </a:r>
          </a:p>
          <a:p>
            <a:pPr>
              <a:lnSpc>
                <a:spcPct val="80000"/>
              </a:lnSpc>
              <a:buFont typeface="Wingdings" panose="05000000000000000000" pitchFamily="2" charset="2"/>
              <a:buChar char="q"/>
            </a:pPr>
            <a:r>
              <a:rPr lang="hr-HR" sz="1800" dirty="0"/>
              <a:t>EU nije imala pravnu sposobnost </a:t>
            </a:r>
          </a:p>
          <a:p>
            <a:pPr>
              <a:lnSpc>
                <a:spcPct val="80000"/>
              </a:lnSpc>
              <a:buFont typeface="Wingdings" panose="05000000000000000000" pitchFamily="2" charset="2"/>
              <a:buChar char="q"/>
            </a:pPr>
            <a:r>
              <a:rPr lang="hr-HR" sz="1800" dirty="0" smtClean="0"/>
              <a:t>Čl. 59 Konvencije </a:t>
            </a:r>
            <a:r>
              <a:rPr lang="hr-HR" sz="1800" dirty="0"/>
              <a:t>propisano je da je Konvencija otvorena za potpisivanje članicama Savjeta Evrope, a prema Statutu </a:t>
            </a:r>
            <a:r>
              <a:rPr lang="hr-HR" sz="1800" dirty="0" smtClean="0"/>
              <a:t>Savjeta</a:t>
            </a:r>
            <a:r>
              <a:rPr lang="hr-HR" sz="1800" dirty="0" smtClean="0"/>
              <a:t> Evrope njegove </a:t>
            </a:r>
            <a:r>
              <a:rPr lang="hr-HR" sz="1800" dirty="0"/>
              <a:t>članice mogu biti samo </a:t>
            </a:r>
            <a:r>
              <a:rPr lang="hr-HR" sz="1800" dirty="0" smtClean="0"/>
              <a:t>države.</a:t>
            </a:r>
            <a:r>
              <a:rPr lang="en-GB" sz="1800" dirty="0" smtClean="0"/>
              <a:t> </a:t>
            </a:r>
            <a:endParaRPr lang="hr-HR" sz="1800" dirty="0"/>
          </a:p>
          <a:p>
            <a:pPr eaLnBrk="1" hangingPunct="1">
              <a:lnSpc>
                <a:spcPct val="90000"/>
              </a:lnSpc>
              <a:buFont typeface="Wingdings" panose="05000000000000000000" pitchFamily="2" charset="2"/>
              <a:buChar char="q"/>
            </a:pPr>
            <a:r>
              <a:rPr lang="hr-HR" sz="1800" dirty="0" smtClean="0"/>
              <a:t>2010g – početak razgovora Savjeta Evrope i Evropske Komisije i postupak utvđivanja sporazuma o pristupanju EU EKLJP (Komitet ministara, Savjet ministara (</a:t>
            </a:r>
            <a:r>
              <a:rPr lang="hr-HR" sz="1800" dirty="0" smtClean="0"/>
              <a:t>jednoglasno))uz </a:t>
            </a:r>
            <a:r>
              <a:rPr lang="hr-HR" sz="1800" dirty="0" smtClean="0"/>
              <a:t>saglasnost Evropskog parlamenta</a:t>
            </a:r>
            <a:endParaRPr lang="hr-HR" sz="1800" dirty="0"/>
          </a:p>
          <a:p>
            <a:pPr eaLnBrk="1" hangingPunct="1">
              <a:lnSpc>
                <a:spcPct val="90000"/>
              </a:lnSpc>
              <a:buFont typeface="Wingdings" panose="05000000000000000000" pitchFamily="2" charset="2"/>
              <a:buChar char="q"/>
            </a:pPr>
            <a:r>
              <a:rPr lang="hr-HR" sz="1800" dirty="0" smtClean="0"/>
              <a:t>Nužnost ratifikovanja sporazuma od strane svih članica EU i Unije </a:t>
            </a:r>
          </a:p>
          <a:p>
            <a:pPr eaLnBrk="1" hangingPunct="1">
              <a:lnSpc>
                <a:spcPct val="90000"/>
              </a:lnSpc>
              <a:buFont typeface="Wingdings" panose="05000000000000000000" pitchFamily="2" charset="2"/>
              <a:buChar char="q"/>
            </a:pPr>
            <a:r>
              <a:rPr lang="hr-HR" sz="1800" dirty="0" smtClean="0"/>
              <a:t>Utvrđivanje posebnih aranžmana za učešće EU predstavnika u kontrolnim tijelima EK, u mehanizmima neophodnih da bi se obezbijedila nesmetano funkcionisanje: Predstavnik sudije u ESP, predstavnici delegata parlamenata, predstavnici Evropske Komisije u Komitet ministara.</a:t>
            </a:r>
          </a:p>
          <a:p>
            <a:pPr eaLnBrk="1" hangingPunct="1">
              <a:lnSpc>
                <a:spcPct val="90000"/>
              </a:lnSpc>
              <a:buFont typeface="Wingdings" panose="05000000000000000000" pitchFamily="2" charset="2"/>
              <a:buChar char="q"/>
            </a:pPr>
            <a:r>
              <a:rPr lang="hr-HR" sz="1800" b="1" dirty="0" smtClean="0"/>
              <a:t>Neophodnost prilagođavanja postupka PO INDIVIDULNIM PREDSTAVKAMA i ZA SPOROVE IZMEĐU DRŽAVA</a:t>
            </a:r>
          </a:p>
          <a:p>
            <a:pPr eaLnBrk="1" hangingPunct="1">
              <a:lnSpc>
                <a:spcPct val="90000"/>
              </a:lnSpc>
              <a:buFont typeface="Wingdings" panose="05000000000000000000" pitchFamily="2" charset="2"/>
              <a:buChar char="q"/>
            </a:pPr>
            <a:r>
              <a:rPr lang="hr-HR" sz="1800" dirty="0" smtClean="0"/>
              <a:t>Pristupanjem države članice EU biće spriječene da pokreću postupke protiv EU </a:t>
            </a:r>
            <a:r>
              <a:rPr lang="hr-HR" sz="1800" dirty="0" smtClean="0"/>
              <a:t>pred Sudom </a:t>
            </a:r>
            <a:r>
              <a:rPr lang="hr-HR" sz="1800" dirty="0" smtClean="0"/>
              <a:t>u Strazburu (protivno čl. 344 UFEU)</a:t>
            </a:r>
          </a:p>
          <a:p>
            <a:pPr eaLnBrk="1" hangingPunct="1">
              <a:lnSpc>
                <a:spcPct val="90000"/>
              </a:lnSpc>
              <a:buFont typeface="Wingdings" panose="05000000000000000000" pitchFamily="2" charset="2"/>
              <a:buChar char="q"/>
            </a:pPr>
            <a:r>
              <a:rPr lang="hr-HR" sz="1800" dirty="0" smtClean="0"/>
              <a:t>Postupak pred ESLJP podrazumijeva uvijk odlučivanje i pred ESP</a:t>
            </a:r>
            <a:r>
              <a:rPr lang="en-GB" sz="1800" dirty="0" smtClean="0"/>
              <a:t> (</a:t>
            </a:r>
            <a:r>
              <a:rPr lang="en-GB" sz="1800" i="1" dirty="0" smtClean="0"/>
              <a:t>the preliminary </a:t>
            </a:r>
            <a:r>
              <a:rPr lang="en-GB" sz="1800" i="1" dirty="0" err="1" smtClean="0"/>
              <a:t>rulling</a:t>
            </a:r>
            <a:r>
              <a:rPr lang="en-GB" sz="1800" i="1" dirty="0" smtClean="0"/>
              <a:t> procedure</a:t>
            </a:r>
            <a:r>
              <a:rPr lang="en-GB" sz="1800" dirty="0" smtClean="0"/>
              <a:t>?</a:t>
            </a:r>
            <a:r>
              <a:rPr lang="sr-Latn-ME" sz="1800" dirty="0" smtClean="0"/>
              <a:t>)</a:t>
            </a:r>
            <a:r>
              <a:rPr lang="en-GB" sz="1800" dirty="0" smtClean="0"/>
              <a:t>  (</a:t>
            </a:r>
            <a:r>
              <a:rPr lang="sr-Latn-ME" sz="1800" dirty="0" smtClean="0"/>
              <a:t>čl. 267UFEU – potrebno je dati mogućnost EU da preispita validnost radnji i akata EU prije nego što se nađu pred ESLJP)</a:t>
            </a:r>
            <a:endParaRPr lang="hr-HR" sz="1800" dirty="0" smtClean="0"/>
          </a:p>
          <a:p>
            <a:pPr eaLnBrk="1" hangingPunct="1">
              <a:lnSpc>
                <a:spcPct val="90000"/>
              </a:lnSpc>
              <a:buFont typeface="Wingdings" panose="05000000000000000000" pitchFamily="2" charset="2"/>
              <a:buChar char="q"/>
            </a:pPr>
            <a:endParaRPr lang="hr-HR" sz="1800" dirty="0"/>
          </a:p>
        </p:txBody>
      </p:sp>
    </p:spTree>
    <p:extLst>
      <p:ext uri="{BB962C8B-B14F-4D97-AF65-F5344CB8AC3E}">
        <p14:creationId xmlns:p14="http://schemas.microsoft.com/office/powerpoint/2010/main" val="1847192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3551685" y="980728"/>
            <a:ext cx="5088630" cy="862692"/>
          </a:xfrm>
        </p:spPr>
        <p:txBody>
          <a:bodyPr/>
          <a:lstStyle/>
          <a:p>
            <a:pPr eaLnBrk="1" hangingPunct="1"/>
            <a:r>
              <a:rPr lang="hr-HR" sz="3800" dirty="0" smtClean="0"/>
              <a:t>Pristupanje EKLJP</a:t>
            </a:r>
            <a:endParaRPr lang="hr-HR" sz="3800" dirty="0"/>
          </a:p>
        </p:txBody>
      </p:sp>
      <p:sp>
        <p:nvSpPr>
          <p:cNvPr id="92162" name="Rectangle 3"/>
          <p:cNvSpPr>
            <a:spLocks noGrp="1" noChangeArrowheads="1"/>
          </p:cNvSpPr>
          <p:nvPr>
            <p:ph idx="1"/>
          </p:nvPr>
        </p:nvSpPr>
        <p:spPr>
          <a:xfrm>
            <a:off x="551384" y="2492896"/>
            <a:ext cx="11089232" cy="3744416"/>
          </a:xfrm>
        </p:spPr>
        <p:txBody>
          <a:bodyPr>
            <a:normAutofit lnSpcReduction="10000"/>
          </a:bodyPr>
          <a:lstStyle/>
          <a:p>
            <a:pPr>
              <a:lnSpc>
                <a:spcPct val="80000"/>
              </a:lnSpc>
              <a:buFont typeface="Wingdings" panose="05000000000000000000" pitchFamily="2" charset="2"/>
              <a:buChar char="q"/>
            </a:pPr>
            <a:endParaRPr lang="hr-HR" sz="1800" dirty="0" smtClean="0"/>
          </a:p>
          <a:p>
            <a:pPr eaLnBrk="1" hangingPunct="1">
              <a:lnSpc>
                <a:spcPct val="90000"/>
              </a:lnSpc>
              <a:buFont typeface="Wingdings" panose="05000000000000000000" pitchFamily="2" charset="2"/>
              <a:buChar char="q"/>
            </a:pPr>
            <a:r>
              <a:rPr lang="hr-HR" sz="1800" dirty="0" smtClean="0"/>
              <a:t>Pristupanjem države članice EU će se preispitati </a:t>
            </a:r>
            <a:r>
              <a:rPr lang="hr-HR" sz="1800" i="1" dirty="0" smtClean="0"/>
              <a:t>manifestly deficiient </a:t>
            </a:r>
            <a:r>
              <a:rPr lang="hr-HR" sz="1800" dirty="0" smtClean="0"/>
              <a:t>test</a:t>
            </a:r>
            <a:r>
              <a:rPr lang="en-GB" sz="1800" dirty="0" smtClean="0"/>
              <a:t>?</a:t>
            </a:r>
          </a:p>
          <a:p>
            <a:pPr eaLnBrk="1" hangingPunct="1">
              <a:lnSpc>
                <a:spcPct val="90000"/>
              </a:lnSpc>
              <a:buFont typeface="Wingdings" panose="05000000000000000000" pitchFamily="2" charset="2"/>
              <a:buChar char="q"/>
            </a:pPr>
            <a:r>
              <a:rPr lang="en-GB" sz="1800" dirty="0" smtClean="0"/>
              <a:t>Re</a:t>
            </a:r>
            <a:r>
              <a:rPr lang="sr-Latn-ME" sz="1800" dirty="0" smtClean="0"/>
              <a:t>-</a:t>
            </a:r>
            <a:r>
              <a:rPr lang="en-GB" sz="1800" dirty="0" err="1" smtClean="0"/>
              <a:t>afirmisanje</a:t>
            </a:r>
            <a:r>
              <a:rPr lang="en-GB" sz="1800" dirty="0" smtClean="0"/>
              <a:t> stave </a:t>
            </a:r>
            <a:r>
              <a:rPr lang="en-GB" sz="1800" dirty="0" err="1" smtClean="0"/>
              <a:t>iz</a:t>
            </a:r>
            <a:r>
              <a:rPr lang="en-GB" sz="1800" dirty="0" smtClean="0"/>
              <a:t> Mathews </a:t>
            </a:r>
            <a:r>
              <a:rPr lang="en-GB" sz="1800" dirty="0" err="1" smtClean="0"/>
              <a:t>predmeta</a:t>
            </a:r>
            <a:r>
              <a:rPr lang="en-GB" sz="1800" dirty="0" smtClean="0"/>
              <a:t> </a:t>
            </a:r>
            <a:r>
              <a:rPr lang="en-GB" sz="1800" dirty="0" err="1" smtClean="0"/>
              <a:t>ili</a:t>
            </a:r>
            <a:r>
              <a:rPr lang="en-GB" sz="1800" dirty="0" smtClean="0"/>
              <a:t> </a:t>
            </a:r>
            <a:r>
              <a:rPr lang="en-GB" sz="1800" dirty="0" err="1" smtClean="0"/>
              <a:t>modifikacija</a:t>
            </a:r>
            <a:r>
              <a:rPr lang="en-GB" sz="1800" dirty="0" smtClean="0"/>
              <a:t> manifestly deficient </a:t>
            </a:r>
            <a:r>
              <a:rPr lang="en-GB" sz="1800" dirty="0" err="1" smtClean="0"/>
              <a:t>testa</a:t>
            </a:r>
            <a:r>
              <a:rPr lang="en-GB" sz="1800" dirty="0" smtClean="0"/>
              <a:t>? </a:t>
            </a:r>
            <a:r>
              <a:rPr lang="en-GB" sz="1800" dirty="0" err="1" smtClean="0"/>
              <a:t>Npr</a:t>
            </a:r>
            <a:r>
              <a:rPr lang="en-GB" sz="1800" dirty="0" smtClean="0"/>
              <a:t>.</a:t>
            </a:r>
            <a:r>
              <a:rPr lang="sr-Latn-ME" sz="1800" dirty="0" smtClean="0"/>
              <a:t>članica neće biti odgovorna ako je u dobroj vjeri sprovodila pravo, ali je u tom slučaju odgovorna Unija. Osim ako je država članica sprovodila pravo Zajednice koje je </a:t>
            </a:r>
            <a:r>
              <a:rPr lang="sr-Latn-ME" sz="1800" i="1" dirty="0" smtClean="0"/>
              <a:t>prima facie  i in flagranti </a:t>
            </a:r>
            <a:r>
              <a:rPr lang="sr-Latn-ME" sz="1800" dirty="0" smtClean="0"/>
              <a:t>kršenje prava iz Konvencije</a:t>
            </a:r>
            <a:endParaRPr lang="hr-HR" sz="1800" dirty="0" smtClean="0"/>
          </a:p>
          <a:p>
            <a:pPr eaLnBrk="1" hangingPunct="1">
              <a:lnSpc>
                <a:spcPct val="90000"/>
              </a:lnSpc>
              <a:buFont typeface="Wingdings" panose="05000000000000000000" pitchFamily="2" charset="2"/>
              <a:buChar char="q"/>
            </a:pPr>
            <a:r>
              <a:rPr lang="hr-HR" sz="1800" dirty="0" smtClean="0"/>
              <a:t>Postupak pred ESLJP podrazumijeva </a:t>
            </a:r>
            <a:r>
              <a:rPr lang="hr-HR" sz="1800" dirty="0" smtClean="0"/>
              <a:t>uvijek </a:t>
            </a:r>
            <a:r>
              <a:rPr lang="hr-HR" sz="1800" dirty="0" smtClean="0"/>
              <a:t>odlučivanje i pred ESP</a:t>
            </a:r>
            <a:r>
              <a:rPr lang="en-GB" sz="1800" dirty="0" smtClean="0"/>
              <a:t> (</a:t>
            </a:r>
            <a:r>
              <a:rPr lang="en-GB" sz="1800" i="1" dirty="0" smtClean="0"/>
              <a:t>the preliminary </a:t>
            </a:r>
            <a:r>
              <a:rPr lang="en-GB" sz="1800" i="1" dirty="0" err="1" smtClean="0"/>
              <a:t>rulling</a:t>
            </a:r>
            <a:r>
              <a:rPr lang="en-GB" sz="1800" i="1" dirty="0" smtClean="0"/>
              <a:t> procedure</a:t>
            </a:r>
            <a:r>
              <a:rPr lang="en-GB" sz="1800" dirty="0" smtClean="0"/>
              <a:t>?</a:t>
            </a:r>
            <a:r>
              <a:rPr lang="sr-Latn-ME" sz="1800" dirty="0" smtClean="0"/>
              <a:t>)</a:t>
            </a:r>
            <a:r>
              <a:rPr lang="en-GB" sz="1800" dirty="0" smtClean="0"/>
              <a:t>  (</a:t>
            </a:r>
            <a:r>
              <a:rPr lang="sr-Latn-ME" sz="1800" dirty="0" smtClean="0"/>
              <a:t>čl. 267UFEU – potrebno je dati mogućnost EU da preispita validnost radnji i akata EU prije nego što se nađu pred ESLJP</a:t>
            </a:r>
            <a:r>
              <a:rPr lang="sr-Latn-ME" sz="1800" dirty="0" smtClean="0"/>
              <a:t>)</a:t>
            </a:r>
            <a:endParaRPr lang="sr-Latn-ME" sz="1800" dirty="0" smtClean="0"/>
          </a:p>
          <a:p>
            <a:pPr eaLnBrk="1" hangingPunct="1">
              <a:lnSpc>
                <a:spcPct val="90000"/>
              </a:lnSpc>
              <a:buFont typeface="Wingdings" panose="05000000000000000000" pitchFamily="2" charset="2"/>
              <a:buChar char="q"/>
            </a:pPr>
            <a:r>
              <a:rPr lang="sr-Latn-ME" sz="1800" dirty="0" smtClean="0"/>
              <a:t>Pristupanje Konvenciji organi Unije bi se po prvi put podvrgnuli spoljnoj kontroli od strane ESLJP.</a:t>
            </a:r>
          </a:p>
          <a:p>
            <a:pPr eaLnBrk="1" hangingPunct="1">
              <a:lnSpc>
                <a:spcPct val="90000"/>
              </a:lnSpc>
              <a:buFont typeface="Wingdings" panose="05000000000000000000" pitchFamily="2" charset="2"/>
              <a:buChar char="q"/>
            </a:pPr>
            <a:r>
              <a:rPr lang="sr-Latn-ME" sz="1800" dirty="0" smtClean="0"/>
              <a:t>Nakon pristupanja će biti tri kategorije prava zajemčene:</a:t>
            </a:r>
          </a:p>
          <a:p>
            <a:pPr marL="457200" lvl="1" indent="0">
              <a:lnSpc>
                <a:spcPct val="90000"/>
              </a:lnSpc>
              <a:buNone/>
            </a:pPr>
            <a:r>
              <a:rPr lang="sr-Latn-ME" sz="1400" dirty="0" smtClean="0"/>
              <a:t>1) Konvencijom i Poveljom ---- svim sudovima</a:t>
            </a:r>
          </a:p>
          <a:p>
            <a:pPr marL="457200" lvl="1" indent="0">
              <a:lnSpc>
                <a:spcPct val="90000"/>
              </a:lnSpc>
              <a:buNone/>
            </a:pPr>
            <a:r>
              <a:rPr lang="sr-Latn-ME" sz="1400" dirty="0" smtClean="0"/>
              <a:t>2) Poveljom ------nacionalnim sudovima i ESP</a:t>
            </a:r>
          </a:p>
          <a:p>
            <a:pPr marL="457200" lvl="1" indent="0">
              <a:lnSpc>
                <a:spcPct val="90000"/>
              </a:lnSpc>
              <a:buNone/>
            </a:pPr>
            <a:r>
              <a:rPr lang="sr-Latn-ME" sz="1400" dirty="0" smtClean="0"/>
              <a:t>3) Nacionalnim pravima ------nacionalnim sudovima. </a:t>
            </a:r>
          </a:p>
          <a:p>
            <a:pPr marL="0" indent="0" eaLnBrk="1" hangingPunct="1">
              <a:lnSpc>
                <a:spcPct val="90000"/>
              </a:lnSpc>
              <a:buNone/>
            </a:pPr>
            <a:endParaRPr lang="sr-Latn-ME" sz="1800" dirty="0"/>
          </a:p>
          <a:p>
            <a:pPr marL="0" indent="0" eaLnBrk="1" hangingPunct="1">
              <a:lnSpc>
                <a:spcPct val="90000"/>
              </a:lnSpc>
              <a:buNone/>
            </a:pPr>
            <a:endParaRPr lang="sr-Latn-ME" sz="1800" dirty="0" smtClean="0"/>
          </a:p>
          <a:p>
            <a:pPr marL="0" indent="0" eaLnBrk="1" hangingPunct="1">
              <a:lnSpc>
                <a:spcPct val="90000"/>
              </a:lnSpc>
              <a:buNone/>
            </a:pPr>
            <a:endParaRPr lang="sr-Latn-ME" sz="1800" dirty="0"/>
          </a:p>
          <a:p>
            <a:pPr marL="0" indent="0" eaLnBrk="1" hangingPunct="1">
              <a:lnSpc>
                <a:spcPct val="90000"/>
              </a:lnSpc>
              <a:buNone/>
            </a:pPr>
            <a:endParaRPr lang="hr-HR" sz="1800" dirty="0" smtClean="0"/>
          </a:p>
          <a:p>
            <a:pPr eaLnBrk="1" hangingPunct="1">
              <a:lnSpc>
                <a:spcPct val="90000"/>
              </a:lnSpc>
              <a:buFont typeface="Wingdings" panose="05000000000000000000" pitchFamily="2" charset="2"/>
              <a:buChar char="q"/>
            </a:pPr>
            <a:endParaRPr lang="hr-HR" sz="1800" dirty="0"/>
          </a:p>
        </p:txBody>
      </p:sp>
    </p:spTree>
    <p:extLst>
      <p:ext uri="{BB962C8B-B14F-4D97-AF65-F5344CB8AC3E}">
        <p14:creationId xmlns:p14="http://schemas.microsoft.com/office/powerpoint/2010/main" val="1444981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84" y="692696"/>
            <a:ext cx="11017224" cy="6247864"/>
          </a:xfrm>
          <a:prstGeom prst="rect">
            <a:avLst/>
          </a:prstGeom>
        </p:spPr>
        <p:txBody>
          <a:bodyPr wrap="square">
            <a:spAutoFit/>
          </a:bodyPr>
          <a:lstStyle/>
          <a:p>
            <a:pPr algn="ctr"/>
            <a:endParaRPr lang="sr-Latn-ME" sz="1600" dirty="0" smtClean="0"/>
          </a:p>
          <a:p>
            <a:pPr algn="ctr"/>
            <a:r>
              <a:rPr lang="sr-Latn-ME" sz="1600" dirty="0" smtClean="0"/>
              <a:t>Član 344 UFEU</a:t>
            </a:r>
          </a:p>
          <a:p>
            <a:pPr algn="ctr"/>
            <a:endParaRPr lang="sr-Latn-ME" sz="1600" dirty="0" smtClean="0"/>
          </a:p>
          <a:p>
            <a:pPr algn="ctr"/>
            <a:r>
              <a:rPr lang="sr-Latn-ME" sz="1600" dirty="0" smtClean="0"/>
              <a:t>(raniji ĉlan 292 UEZ) </a:t>
            </a:r>
          </a:p>
          <a:p>
            <a:pPr algn="ctr"/>
            <a:endParaRPr lang="sr-Latn-ME" sz="1600" dirty="0" smtClean="0"/>
          </a:p>
          <a:p>
            <a:pPr algn="ctr"/>
            <a:r>
              <a:rPr lang="sr-Latn-ME" sz="1600" dirty="0" smtClean="0"/>
              <a:t>Države žlanice se obavezuju da </a:t>
            </a:r>
            <a:r>
              <a:rPr lang="sr-Latn-ME" sz="1600" b="1" dirty="0" smtClean="0"/>
              <a:t>spor o tumačenju ili primjeni ugovora </a:t>
            </a:r>
            <a:r>
              <a:rPr lang="sr-Latn-ME" sz="1600" dirty="0" smtClean="0"/>
              <a:t>neće rješavati na načine drugačije od onih njima predviđenih.</a:t>
            </a:r>
          </a:p>
          <a:p>
            <a:pPr algn="ctr"/>
            <a:r>
              <a:rPr lang="sr-Latn-ME" sz="1600" dirty="0" smtClean="0"/>
              <a:t>___________________________________________________</a:t>
            </a:r>
          </a:p>
          <a:p>
            <a:pPr algn="ctr"/>
            <a:endParaRPr lang="sr-Latn-ME" sz="1600" dirty="0" smtClean="0"/>
          </a:p>
          <a:p>
            <a:pPr algn="ctr"/>
            <a:r>
              <a:rPr lang="sr-Latn-ME" sz="1600" dirty="0" smtClean="0"/>
              <a:t>ČLAN 59 </a:t>
            </a:r>
          </a:p>
          <a:p>
            <a:pPr algn="ctr"/>
            <a:r>
              <a:rPr lang="sr-Latn-ME" sz="1600" dirty="0" smtClean="0"/>
              <a:t>Evropske Konvencije o ljudskih pravima i osnovnim slobodama</a:t>
            </a:r>
          </a:p>
          <a:p>
            <a:pPr algn="ctr"/>
            <a:endParaRPr lang="sr-Latn-ME" sz="1600" dirty="0" smtClean="0"/>
          </a:p>
          <a:p>
            <a:pPr algn="ctr"/>
            <a:r>
              <a:rPr lang="sr-Latn-ME" sz="1600" dirty="0" smtClean="0"/>
              <a:t>Potpis i ratifikacija </a:t>
            </a:r>
          </a:p>
          <a:p>
            <a:pPr algn="ctr"/>
            <a:endParaRPr lang="sr-Latn-ME" sz="1600" dirty="0" smtClean="0"/>
          </a:p>
          <a:p>
            <a:pPr marL="342900" indent="-342900" algn="ctr">
              <a:buAutoNum type="arabicPeriod"/>
            </a:pPr>
            <a:r>
              <a:rPr lang="sr-Latn-ME" sz="1600" dirty="0" smtClean="0"/>
              <a:t>Ova konvencija je otvorena za potpisivanje članicama Savjeta Evrope. Ona podliježe ratifikaciji. Ratifikacije se deponiraju kod Generalnog sekretara Savjeta Evrope. </a:t>
            </a:r>
          </a:p>
          <a:p>
            <a:pPr marL="342900" indent="-342900" algn="ctr">
              <a:buAutoNum type="arabicPeriod"/>
            </a:pPr>
            <a:r>
              <a:rPr lang="sr-Latn-ME" sz="1600" dirty="0" smtClean="0"/>
              <a:t>Evropska unija može pristupiti ovoj Konvenciji. </a:t>
            </a:r>
          </a:p>
          <a:p>
            <a:pPr marL="342900" indent="-342900" algn="ctr">
              <a:buAutoNum type="arabicPeriod"/>
            </a:pPr>
            <a:r>
              <a:rPr lang="sr-Latn-ME" sz="1600" dirty="0" smtClean="0"/>
              <a:t>Konvencija stupa na snagu pošto je deponirano deset instrumenata o ratifikaciji. </a:t>
            </a:r>
          </a:p>
          <a:p>
            <a:pPr marL="342900" indent="-342900" algn="ctr">
              <a:buAutoNum type="arabicPeriod"/>
            </a:pPr>
            <a:r>
              <a:rPr lang="sr-Latn-ME" sz="1600" dirty="0" smtClean="0"/>
              <a:t>Za svaku potpisnicu koja ratifikaciju izvrši kasnije, Konvencija stupa na snagu danom deponiranja instrumenta o ratifikaciji. </a:t>
            </a:r>
          </a:p>
          <a:p>
            <a:pPr marL="342900" indent="-342900" algn="ctr">
              <a:buAutoNum type="arabicPeriod"/>
            </a:pPr>
            <a:r>
              <a:rPr lang="sr-Latn-ME" sz="1600" dirty="0" smtClean="0"/>
              <a:t>Generalni sekretar Savjeta Evrope obavještava sve članice Savjeta Evrope o stupanju Konvencije na snagu, visokim stranama ugovornicama koje su je ratificirale i o deponiranju svakog instrumenta o ratifikaciji koje je kasnije izvršeno. Sačinjeno u Rimu, 4. novembra 1950. godine, na francuskom i engleskom jeziku, pri čemu su oba teksta jednako vjerodostojna, u jednom jedinom primjerku koji se deponira u arhivama Savjeta Evrope. Generalni sekretar dostavlja ovjerene kopije svakoj potpisnici</a:t>
            </a:r>
          </a:p>
          <a:p>
            <a:pPr algn="ctr"/>
            <a:endParaRPr lang="sr-Latn-ME" sz="1600" b="1" dirty="0" smtClean="0"/>
          </a:p>
          <a:p>
            <a:pPr algn="ctr"/>
            <a:endParaRPr lang="sr-Latn-ME" sz="1600" b="1" dirty="0" smtClean="0"/>
          </a:p>
          <a:p>
            <a:pPr algn="ctr"/>
            <a:endParaRPr lang="sr-Latn-ME" sz="1600" b="1" dirty="0"/>
          </a:p>
        </p:txBody>
      </p:sp>
    </p:spTree>
    <p:extLst>
      <p:ext uri="{BB962C8B-B14F-4D97-AF65-F5344CB8AC3E}">
        <p14:creationId xmlns:p14="http://schemas.microsoft.com/office/powerpoint/2010/main" val="277373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259463"/>
            <a:ext cx="11305256" cy="4185761"/>
          </a:xfrm>
          <a:prstGeom prst="rect">
            <a:avLst/>
          </a:prstGeom>
        </p:spPr>
        <p:txBody>
          <a:bodyPr wrap="square">
            <a:spAutoFit/>
          </a:bodyPr>
          <a:lstStyle/>
          <a:p>
            <a:pPr algn="ctr"/>
            <a:r>
              <a:rPr lang="sr-Latn-ME" sz="1400" dirty="0" smtClean="0"/>
              <a:t>Član 218 </a:t>
            </a:r>
          </a:p>
          <a:p>
            <a:pPr algn="ctr"/>
            <a:r>
              <a:rPr lang="sr-Latn-ME" sz="1400" dirty="0" smtClean="0"/>
              <a:t>(raniji ĉlan 300 UEZ)</a:t>
            </a:r>
          </a:p>
          <a:p>
            <a:pPr algn="ctr"/>
            <a:r>
              <a:rPr lang="sr-Latn-ME" sz="1050" dirty="0" smtClean="0"/>
              <a:t> 1. Ne dovodeći u pitanje posebne odredbe ĉlana 207, pregovori o sporazumima između Unije i trećih zemalja ili međunarodnih organizacija i njihovo zaključivanje odvijaju se u skladu sa sljedećim postupkom.</a:t>
            </a:r>
          </a:p>
          <a:p>
            <a:pPr algn="ctr"/>
            <a:r>
              <a:rPr lang="sr-Latn-ME" sz="1050" dirty="0" smtClean="0"/>
              <a:t> 2. Savjet odobrava poĉetak pregovora, utvrđuje pregovaraĉke smjernice, odobrava potpisivanje sporazuma i zakljuĉuje ih.</a:t>
            </a:r>
          </a:p>
          <a:p>
            <a:pPr algn="ctr"/>
            <a:r>
              <a:rPr lang="sr-Latn-ME" sz="1050" dirty="0" smtClean="0"/>
              <a:t> 3. Ukoliko se predviĊeni sporazum odnosi iskljuĉivo ili preteţno na zajedniĉku spoljnu i bezbjednosnu politiku, Komisija, ili visoki predstavnik Unije za spoljne poslove i bezbjednosnu politiku, podnosi preporuke Savjetu, koji donosi odluku kojom se odobrava poĉetak pregovora i imenuje, u zavisnosti od predmeta predviĊenog sporazuma, pregovaraĉ ili šef pregovaraĉkog tima Unije. </a:t>
            </a:r>
          </a:p>
          <a:p>
            <a:pPr algn="ctr"/>
            <a:r>
              <a:rPr lang="sr-Latn-ME" sz="1050" dirty="0" smtClean="0"/>
              <a:t>4. Savjet moţe dati smjernice pregovaraĉu i odrediti poseban odbor, koji se mora savjetovati u toku voĊenja pregovora. </a:t>
            </a:r>
          </a:p>
          <a:p>
            <a:pPr algn="ctr"/>
            <a:r>
              <a:rPr lang="sr-Latn-ME" sz="1050" dirty="0" smtClean="0"/>
              <a:t>5. Savjet, na predlog pregovaraĉa, donosi odluku kojom se odobrava potpisivanje sporazuma i, po potrebi, njegova privremena primjena prije stupanja na snagu.</a:t>
            </a:r>
          </a:p>
          <a:p>
            <a:pPr algn="ctr"/>
            <a:r>
              <a:rPr lang="sr-Latn-ME" sz="1050" dirty="0" smtClean="0"/>
              <a:t> 6. Savjet, na predlog pregovaraĉa, donosi odluku o zakljuĉivanju sporazuma. Osim ukoliko se sporazumi odnose iskljuĉivo na zajedniĉku spoljnu i bezbjednosnu politiku, Savjet donosi odluku o zakljuĉivanju sporazuma: (a) nakon pribavljanja saglasnosti Evropskog parlamenta, u sljedećim sluĉajevima: (i) sporazuma o pridruţivanju; (ii) sporazuma o pristupanju Unije Evropskoj konvenciji za zaštitu ljudskih prava i osnovnih sloboda; (iii) sporazuma kojima se, organizovanjem postupaka saradnje, uspostavlja poseban institucionalni okvir; (iv) sporazuma koji imaju vaţne budţetske posljedice za Uniju; (v) sporazuma koji se odnose na oblasti na koje se primjenjuje ili redovni zakonodavni postupak ili posebni zakonodavni postupak ako je potrebna saglasnost Evropskog parlamenta. Evropski parlament i Savjet mogu se, u hitnom sluĉaju, dogovoriti o roku za davanje saglasnosti; (b) nakon savjetovanja sa Evropskim parlamentom u drugim sluĉajevima. Evropski parlament daje svoje mišljenje u roku koji Savjet moţe utvrditi zavisno od hitnosti pitanja. Ako mišljenje nije dato u tom roku, Savjet moţe odluĉiti. </a:t>
            </a:r>
          </a:p>
          <a:p>
            <a:pPr algn="ctr"/>
            <a:r>
              <a:rPr lang="sr-Latn-ME" sz="1050" dirty="0" smtClean="0"/>
              <a:t>7. Prilikom zakljuĉivanja sporazuma, izuzetno od st. 5, 6 i 9, Savjet moţe ovlastiti pregovaraĉa da u ime Unije odobri izmjene sporazuma ako taj sporazum predviĊa da se izmjene donose u pojednostavljenom postupku ili da ih donosi tijelo osnovano sporazumom. Savjet moţe za takvo ovlašćenje utvrditi posebne uslove. </a:t>
            </a:r>
          </a:p>
          <a:p>
            <a:pPr algn="ctr"/>
            <a:r>
              <a:rPr lang="sr-Latn-ME" sz="1050" dirty="0" smtClean="0"/>
              <a:t>8. Savjet odluĉuje kvalifikovanom većinom tokom ĉitavog postupka. Ipak, Savjet odluĉuje jednoglasno ako se sporazum odnosi na oblast za koju je potrebna jednoglasnost za donošenje akta Unije, kao i za sporazume o pridruţivanju i sporazume iz ĉlana 212 sa drţavama kandidatima za pristupanje. Savjet odluĉuje jednoglasno i o sporazumu o pristupanju Unije Evropskoj konvenciji za zaštitu ljudskih prava i osnovnih sloboda; odluka o zakljuĉenju tog sporazuma stupa na snagu nakon što je drţave ĉlanice odobre u skladu sa svojim ustavnim pravilima.</a:t>
            </a:r>
          </a:p>
          <a:p>
            <a:pPr algn="ctr"/>
            <a:r>
              <a:rPr lang="sr-Latn-ME" sz="1050" dirty="0" smtClean="0"/>
              <a:t> 9. Savjet, na predlog Komisije ili visokog predstavnika Unije za spoljne poslove i bezbjednosnu politiku, donosi odluku o prekidu primjene sporazuma i utvrĊivanju stavova koje treba usvojiti u ime Unije u tijelu osnovanom sporazumom, kada je to tijelo pozvano da donosi akta koja imaju pravno dejstvo, sa izuzetkom akata o izmjenama ili dopunama institucionalnog okvira sporazuma.</a:t>
            </a:r>
          </a:p>
          <a:p>
            <a:pPr algn="ctr"/>
            <a:r>
              <a:rPr lang="sr-Latn-ME" sz="1050" dirty="0" smtClean="0"/>
              <a:t> 10. Evropski parlament se odmah i iscrpno obavještava o svim fazama postupka. </a:t>
            </a:r>
          </a:p>
          <a:p>
            <a:pPr algn="ctr"/>
            <a:r>
              <a:rPr lang="sr-Latn-ME" sz="1400" dirty="0" smtClean="0"/>
              <a:t>11. </a:t>
            </a:r>
            <a:r>
              <a:rPr lang="sr-Latn-ME" sz="1400" b="1" dirty="0" smtClean="0"/>
              <a:t>Država ĉlanica, Evropski parlament, Savjet ili Komisija mogu pribaviti mišljenje Suda pravde o tome da li je predviđeni sporazum saglasan ugovorima. Ako je mišljenje Suda negativno, predviđeni sporazum može stupiti na snagu jedino ako se izmijeni ili ako se izmijene ugovori. </a:t>
            </a:r>
            <a:endParaRPr lang="sr-Latn-ME" sz="1400" b="1" dirty="0"/>
          </a:p>
        </p:txBody>
      </p:sp>
    </p:spTree>
    <p:extLst>
      <p:ext uri="{BB962C8B-B14F-4D97-AF65-F5344CB8AC3E}">
        <p14:creationId xmlns:p14="http://schemas.microsoft.com/office/powerpoint/2010/main" val="175165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9" y="764704"/>
            <a:ext cx="11665296" cy="648072"/>
          </a:xfrm>
        </p:spPr>
        <p:txBody>
          <a:bodyPr>
            <a:noAutofit/>
          </a:bodyPr>
          <a:lstStyle/>
          <a:p>
            <a:r>
              <a:rPr lang="hr-HR" sz="3200" dirty="0" smtClean="0"/>
              <a:t>Zaštita </a:t>
            </a:r>
            <a:r>
              <a:rPr lang="hr-HR" sz="3200" dirty="0"/>
              <a:t>osnovnih prava u </a:t>
            </a:r>
            <a:r>
              <a:rPr lang="hr-HR" sz="3200" dirty="0" smtClean="0"/>
              <a:t>EU</a:t>
            </a:r>
            <a:endParaRPr lang="en-US" sz="32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6544754"/>
              </p:ext>
            </p:extLst>
          </p:nvPr>
        </p:nvGraphicFramePr>
        <p:xfrm>
          <a:off x="32369" y="1412776"/>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
        <p:nvSpPr>
          <p:cNvPr id="3" name="Right Arrow 2"/>
          <p:cNvSpPr/>
          <p:nvPr/>
        </p:nvSpPr>
        <p:spPr>
          <a:xfrm>
            <a:off x="7896200" y="6165304"/>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124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620689"/>
            <a:ext cx="9985174" cy="864096"/>
          </a:xfrm>
        </p:spPr>
        <p:txBody>
          <a:bodyPr>
            <a:noAutofit/>
          </a:bodyPr>
          <a:lstStyle/>
          <a:p>
            <a:r>
              <a:rPr lang="sr-Latn-ME" sz="1800" dirty="0" smtClean="0"/>
              <a:t/>
            </a:r>
            <a:br>
              <a:rPr lang="sr-Latn-ME" sz="1800" dirty="0" smtClean="0"/>
            </a:br>
            <a:r>
              <a:rPr lang="sr-Latn-ME" sz="1800" b="1" dirty="0" smtClean="0"/>
              <a:t>Odnos ESP – ESLJP</a:t>
            </a:r>
            <a:br>
              <a:rPr lang="sr-Latn-ME" sz="1800" b="1" dirty="0" smtClean="0"/>
            </a:br>
            <a:r>
              <a:rPr lang="sr-Latn-ME" sz="1800" dirty="0" smtClean="0"/>
              <a:t>razmatranja odgovarajuće sudske prakse </a:t>
            </a:r>
            <a:br>
              <a:rPr lang="sr-Latn-ME" sz="1800" dirty="0" smtClean="0"/>
            </a:br>
            <a:r>
              <a:rPr lang="sr-Latn-ME" sz="1800" dirty="0" smtClean="0"/>
              <a:t> </a:t>
            </a:r>
            <a:br>
              <a:rPr lang="sr-Latn-ME" sz="1800" dirty="0" smtClean="0"/>
            </a:br>
            <a:endParaRPr lang="sr-Latn-ME"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1272376"/>
              </p:ext>
            </p:extLst>
          </p:nvPr>
        </p:nvGraphicFramePr>
        <p:xfrm>
          <a:off x="695400" y="1268761"/>
          <a:ext cx="10945216" cy="430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243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9376" y="1268760"/>
            <a:ext cx="10945216" cy="1000322"/>
            <a:chOff x="0" y="53557"/>
            <a:chExt cx="10945216" cy="1000322"/>
          </a:xfrm>
        </p:grpSpPr>
        <p:sp>
          <p:nvSpPr>
            <p:cNvPr id="5" name="Rounded Rectangle 4"/>
            <p:cNvSpPr/>
            <p:nvPr/>
          </p:nvSpPr>
          <p:spPr>
            <a:xfrm>
              <a:off x="0" y="53557"/>
              <a:ext cx="10945216" cy="10003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2289075" y="53557"/>
              <a:ext cx="8656140" cy="1000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sr-Latn-ME" sz="1600" b="1" kern="1200" noProof="0" dirty="0" smtClean="0">
                <a:solidFill>
                  <a:schemeClr val="bg1"/>
                </a:solidFill>
                <a:latin typeface="+mn-lt"/>
              </a:endParaRPr>
            </a:p>
            <a:p>
              <a:pPr lvl="0" algn="l" defTabSz="711200">
                <a:lnSpc>
                  <a:spcPct val="90000"/>
                </a:lnSpc>
                <a:spcBef>
                  <a:spcPct val="0"/>
                </a:spcBef>
                <a:spcAft>
                  <a:spcPct val="35000"/>
                </a:spcAft>
              </a:pPr>
              <a:r>
                <a:rPr lang="sr-Latn-ME" sz="1600" b="1" kern="1200" noProof="0" dirty="0" smtClean="0">
                  <a:solidFill>
                    <a:schemeClr val="bg1"/>
                  </a:solidFill>
                  <a:latin typeface="+mn-lt"/>
                </a:rPr>
                <a:t>Matthews v United Kingdom, 1999 </a:t>
              </a:r>
            </a:p>
            <a:p>
              <a:pPr lvl="0" algn="l" defTabSz="711200">
                <a:lnSpc>
                  <a:spcPct val="90000"/>
                </a:lnSpc>
                <a:spcBef>
                  <a:spcPct val="0"/>
                </a:spcBef>
                <a:spcAft>
                  <a:spcPct val="35000"/>
                </a:spcAft>
              </a:pPr>
              <a:r>
                <a:rPr lang="sr-Latn-ME" sz="1400" b="0" kern="1200" noProof="0" dirty="0" smtClean="0">
                  <a:solidFill>
                    <a:schemeClr val="bg1"/>
                  </a:solidFill>
                  <a:latin typeface="+mn-lt"/>
                </a:rPr>
                <a:t>kršenje biračkog – političkih prava za izbor </a:t>
              </a:r>
              <a:r>
                <a:rPr lang="sr-Latn-ME" sz="1400" noProof="0" dirty="0" smtClean="0">
                  <a:solidFill>
                    <a:schemeClr val="bg1"/>
                  </a:solidFill>
                </a:rPr>
                <a:t>EP</a:t>
              </a:r>
              <a:r>
                <a:rPr lang="sr-Latn-ME" sz="1400" dirty="0" smtClean="0">
                  <a:solidFill>
                    <a:schemeClr val="bg1"/>
                  </a:solidFill>
                </a:rPr>
                <a:t>, a na osnovu Sporazuma i </a:t>
              </a:r>
              <a:r>
                <a:rPr lang="sr-Latn-ME" sz="1400" b="0" kern="1200" noProof="0" dirty="0" smtClean="0">
                  <a:solidFill>
                    <a:schemeClr val="bg1"/>
                  </a:solidFill>
                  <a:latin typeface="+mn-lt"/>
                </a:rPr>
                <a:t>usljed Odluke Savjeta ministara, 1976</a:t>
              </a:r>
              <a:endParaRPr lang="sr-Latn-ME" sz="1600" b="0" kern="1200" noProof="0" dirty="0">
                <a:solidFill>
                  <a:schemeClr val="bg1"/>
                </a:solidFill>
                <a:latin typeface="+mn-lt"/>
              </a:endParaRPr>
            </a:p>
          </p:txBody>
        </p:sp>
      </p:grpSp>
      <p:pic>
        <p:nvPicPr>
          <p:cNvPr id="7" name="Picture 6"/>
          <p:cNvPicPr>
            <a:picLocks noChangeAspect="1"/>
          </p:cNvPicPr>
          <p:nvPr/>
        </p:nvPicPr>
        <p:blipFill>
          <a:blip r:embed="rId2"/>
          <a:stretch>
            <a:fillRect/>
          </a:stretch>
        </p:blipFill>
        <p:spPr>
          <a:xfrm>
            <a:off x="596996" y="1452908"/>
            <a:ext cx="2194750" cy="804742"/>
          </a:xfrm>
          <a:prstGeom prst="rect">
            <a:avLst/>
          </a:prstGeom>
        </p:spPr>
      </p:pic>
      <p:sp>
        <p:nvSpPr>
          <p:cNvPr id="8" name="Rounded Rectangle 7"/>
          <p:cNvSpPr/>
          <p:nvPr/>
        </p:nvSpPr>
        <p:spPr>
          <a:xfrm>
            <a:off x="839416" y="2708920"/>
            <a:ext cx="10441160"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ME" dirty="0" smtClean="0"/>
          </a:p>
          <a:p>
            <a:pPr algn="ctr"/>
            <a:r>
              <a:rPr lang="sr-Latn-ME" sz="1600" dirty="0" smtClean="0"/>
              <a:t>Evropski </a:t>
            </a:r>
            <a:r>
              <a:rPr lang="sr-Latn-ME" sz="1600" dirty="0"/>
              <a:t>sud za ljudska prava je odlučio u korist podnosioca (Mrs. Mathews iz Gribraltara  - zavisne teritorije koja nije dio UK) predstavke  uz obrazloženje:</a:t>
            </a:r>
          </a:p>
          <a:p>
            <a:pPr algn="ctr"/>
            <a:endParaRPr lang="sr-Latn-ME" sz="1600" dirty="0"/>
          </a:p>
          <a:p>
            <a:pPr algn="ctr"/>
            <a:r>
              <a:rPr lang="sr-Latn-ME" sz="1600" dirty="0"/>
              <a:t>Država članica mora naći načina da obezbijedi da se ispunjavanjem njenih obaveza prema EZ ne krše prava predviđena EKLJP. </a:t>
            </a:r>
            <a:endParaRPr lang="sr-Latn-ME" sz="1600" dirty="0" smtClean="0"/>
          </a:p>
          <a:p>
            <a:pPr algn="ctr"/>
            <a:r>
              <a:rPr lang="sr-Latn-ME" sz="1600" dirty="0" smtClean="0"/>
              <a:t>ESLJP nije imao dilemu da li se EK odnosi na VB i Gibraltar, i da li je odgovorno za povradu čal 1 EKLJP, kao i kršenja člana 3 Protokola EKLJP i člana 14 Konevncije. </a:t>
            </a:r>
          </a:p>
          <a:p>
            <a:pPr algn="ctr"/>
            <a:r>
              <a:rPr lang="sr-Latn-ME" sz="1600" dirty="0" smtClean="0"/>
              <a:t>ESLJP je trebalo da razmotri da li je VB odgovorna za odsustvo sprovođenja izbora na Gibraltaru, za EP, koji je organ EZ.</a:t>
            </a:r>
            <a:endParaRPr lang="sr-Latn-ME" sz="1600" dirty="0"/>
          </a:p>
          <a:p>
            <a:pPr algn="ctr"/>
            <a:endParaRPr lang="sr-Latn-ME" sz="1600" dirty="0"/>
          </a:p>
          <a:p>
            <a:pPr algn="ctr"/>
            <a:endParaRPr lang="sr-Latn-ME" dirty="0"/>
          </a:p>
          <a:p>
            <a:pPr algn="ctr"/>
            <a:r>
              <a:rPr lang="sr-Latn-ME" dirty="0"/>
              <a:t>  </a:t>
            </a:r>
            <a:endParaRPr lang="en-US" dirty="0"/>
          </a:p>
        </p:txBody>
      </p:sp>
    </p:spTree>
    <p:extLst>
      <p:ext uri="{BB962C8B-B14F-4D97-AF65-F5344CB8AC3E}">
        <p14:creationId xmlns:p14="http://schemas.microsoft.com/office/powerpoint/2010/main" val="3939704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4904" y="908720"/>
            <a:ext cx="11628964" cy="1288716"/>
            <a:chOff x="51512" y="-895447"/>
            <a:chExt cx="11628964" cy="1126174"/>
          </a:xfrm>
        </p:grpSpPr>
        <p:sp>
          <p:nvSpPr>
            <p:cNvPr id="4" name="Rounded Rectangle 3"/>
            <p:cNvSpPr/>
            <p:nvPr/>
          </p:nvSpPr>
          <p:spPr>
            <a:xfrm>
              <a:off x="51512" y="-895447"/>
              <a:ext cx="10945216" cy="10003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3024336" y="-769595"/>
              <a:ext cx="8656140" cy="1000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ME" sz="1600" b="1" kern="1200" noProof="0" dirty="0" smtClean="0">
                  <a:solidFill>
                    <a:schemeClr val="tx1"/>
                  </a:solidFill>
                  <a:latin typeface="+mn-lt"/>
                </a:rPr>
                <a:t>Bosphorus Hava Yollari Turizm v Ireland, 2005</a:t>
              </a:r>
            </a:p>
            <a:p>
              <a:pPr lvl="0" algn="l" defTabSz="711200">
                <a:lnSpc>
                  <a:spcPct val="90000"/>
                </a:lnSpc>
                <a:spcBef>
                  <a:spcPct val="0"/>
                </a:spcBef>
                <a:spcAft>
                  <a:spcPct val="35000"/>
                </a:spcAft>
              </a:pPr>
              <a:r>
                <a:rPr lang="sr-Latn-ME" sz="1400" b="0" kern="1200" noProof="0" dirty="0" smtClean="0">
                  <a:solidFill>
                    <a:schemeClr val="tx1"/>
                  </a:solidFill>
                  <a:latin typeface="+mn-lt"/>
                </a:rPr>
                <a:t>oduzimanje aviona zbog sankcija UN/EU protiv -„Sve dok“- nadležnost ESLJP</a:t>
              </a:r>
              <a:endParaRPr lang="sr-Latn-ME" sz="1600" b="0" kern="1200" noProof="0" dirty="0">
                <a:solidFill>
                  <a:schemeClr val="tx1"/>
                </a:solidFill>
                <a:latin typeface="+mn-lt"/>
              </a:endParaRPr>
            </a:p>
          </p:txBody>
        </p:sp>
      </p:grpSp>
      <p:sp>
        <p:nvSpPr>
          <p:cNvPr id="6" name="Rounded Rectangle 5"/>
          <p:cNvSpPr/>
          <p:nvPr/>
        </p:nvSpPr>
        <p:spPr>
          <a:xfrm>
            <a:off x="983432" y="1052736"/>
            <a:ext cx="2189043" cy="800258"/>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ounded Rectangle 1"/>
          <p:cNvSpPr/>
          <p:nvPr/>
        </p:nvSpPr>
        <p:spPr>
          <a:xfrm>
            <a:off x="983432" y="2636912"/>
            <a:ext cx="10441160"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dirty="0" smtClean="0"/>
              <a:t>Evropski sud za ljudska prava je odlučio da se nivo zaštite ljudskih prava u EU u tom trenutku mogao smatrati jednakim nivou zaštite ljudskih prava koji je pružen pod Konvencijom i </a:t>
            </a:r>
            <a:r>
              <a:rPr lang="sr-Latn-ME" dirty="0" smtClean="0"/>
              <a:t>sve </a:t>
            </a:r>
            <a:r>
              <a:rPr lang="sr-Latn-ME" dirty="0" smtClean="0"/>
              <a:t>dok EU zadrži taj nivo zaštite prava, Sud neće preispitivati postupke država članica kada one samo primjenjuju pravo EU. Sud je zaključio da se pretpostavka jednakosti (ekvivalentnost) može osporiti ukoliko bi se u konkretnom slučaju pokazalo da je nivo zaštite „očigledno manjkav“ (manifestly deficient) u odnosu na nivo zaštite koji je garantovan Konvencijom. </a:t>
            </a:r>
          </a:p>
          <a:p>
            <a:pPr algn="ctr"/>
            <a:r>
              <a:rPr lang="sr-Latn-ME" dirty="0" smtClean="0"/>
              <a:t>Ova odluku je Uniju dovela pod indirektnu kontrolu Evropskog suda za ljudska prava koji do pristupanja Unije Konvenciji ne može da preispituje odluke same UNIJE, ali može da ustanovi odgovornost država članica Unije. </a:t>
            </a:r>
          </a:p>
          <a:p>
            <a:pPr algn="ctr"/>
            <a:r>
              <a:rPr lang="sr-Latn-ME" dirty="0" smtClean="0"/>
              <a:t>Ustanovljavanjem nedovoljno preciznog </a:t>
            </a:r>
            <a:r>
              <a:rPr lang="sr-Latn-ME" i="1" dirty="0" smtClean="0"/>
              <a:t>manifest deficiency </a:t>
            </a:r>
            <a:r>
              <a:rPr lang="sr-Latn-ME" dirty="0" smtClean="0"/>
              <a:t>testa  ESLJP je sebi ostavio veliku količinu diskrecije na raspolaganju.    </a:t>
            </a:r>
            <a:endParaRPr lang="en-US" dirty="0"/>
          </a:p>
        </p:txBody>
      </p:sp>
    </p:spTree>
    <p:extLst>
      <p:ext uri="{BB962C8B-B14F-4D97-AF65-F5344CB8AC3E}">
        <p14:creationId xmlns:p14="http://schemas.microsoft.com/office/powerpoint/2010/main" val="2784819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764704"/>
            <a:ext cx="9601196" cy="1303867"/>
          </a:xfrm>
        </p:spPr>
        <p:txBody>
          <a:bodyPr/>
          <a:lstStyle/>
          <a:p>
            <a:r>
              <a:rPr lang="sr-Latn-ME" dirty="0" smtClean="0"/>
              <a:t>Agencija EU za osnovna prava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1664018"/>
              </p:ext>
            </p:extLst>
          </p:nvPr>
        </p:nvGraphicFramePr>
        <p:xfrm>
          <a:off x="263352" y="1772816"/>
          <a:ext cx="114492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732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59696" y="40770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79376" y="548680"/>
            <a:ext cx="11233248"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ME" dirty="0" smtClean="0"/>
          </a:p>
          <a:p>
            <a:pPr algn="ctr"/>
            <a:endParaRPr lang="sr-Latn-ME" dirty="0"/>
          </a:p>
          <a:p>
            <a:pPr algn="ctr"/>
            <a:endParaRPr lang="sr-Latn-ME" dirty="0" smtClean="0"/>
          </a:p>
          <a:p>
            <a:pPr algn="ctr"/>
            <a:r>
              <a:rPr lang="en-GB" dirty="0" smtClean="0"/>
              <a:t>SUD PRAVDE EU - </a:t>
            </a:r>
            <a:r>
              <a:rPr lang="sr-Latn-ME" u="sng" dirty="0" smtClean="0"/>
              <a:t>Mišljenj</a:t>
            </a:r>
            <a:r>
              <a:rPr lang="en-GB" u="sng" dirty="0" smtClean="0"/>
              <a:t>e</a:t>
            </a:r>
            <a:r>
              <a:rPr lang="sr-Latn-ME" u="sng" dirty="0" smtClean="0"/>
              <a:t> 2</a:t>
            </a:r>
            <a:r>
              <a:rPr lang="en-GB" u="sng" dirty="0" smtClean="0"/>
              <a:t>/94</a:t>
            </a:r>
            <a:r>
              <a:rPr lang="en-GB" dirty="0" smtClean="0"/>
              <a:t>, 1996</a:t>
            </a:r>
            <a:r>
              <a:rPr lang="sr-Latn-ME" dirty="0" smtClean="0"/>
              <a:t>, Nacrt sporazuma </a:t>
            </a:r>
            <a:r>
              <a:rPr lang="en-GB" dirty="0" err="1" smtClean="0"/>
              <a:t>nije</a:t>
            </a:r>
            <a:r>
              <a:rPr lang="en-GB" dirty="0" smtClean="0"/>
              <a:t> u </a:t>
            </a:r>
            <a:r>
              <a:rPr lang="en-GB" dirty="0" err="1" smtClean="0"/>
              <a:t>saglasnosti</a:t>
            </a:r>
            <a:r>
              <a:rPr lang="en-GB" dirty="0" smtClean="0"/>
              <a:t> </a:t>
            </a:r>
            <a:r>
              <a:rPr lang="en-GB" dirty="0" err="1" smtClean="0"/>
              <a:t>sa</a:t>
            </a:r>
            <a:r>
              <a:rPr lang="sr-Latn-ME" dirty="0" smtClean="0"/>
              <a:t> Ugovorom o EU zbog: </a:t>
            </a:r>
            <a:endParaRPr lang="en-GB" dirty="0" smtClean="0"/>
          </a:p>
          <a:p>
            <a:pPr algn="ctr"/>
            <a:endParaRPr lang="en-GB" dirty="0"/>
          </a:p>
          <a:p>
            <a:pPr algn="ctr"/>
            <a:r>
              <a:rPr lang="sr-Latn-ME" dirty="0" smtClean="0"/>
              <a:t>( NE)</a:t>
            </a:r>
            <a:r>
              <a:rPr lang="sr-Latn-ME" dirty="0"/>
              <a:t>n</a:t>
            </a:r>
            <a:r>
              <a:rPr lang="en-GB" dirty="0" err="1" smtClean="0"/>
              <a:t>adle</a:t>
            </a:r>
            <a:r>
              <a:rPr lang="sr-Latn-ME" dirty="0" smtClean="0"/>
              <a:t>žnosti EZda zaključi takav ugovor (1) kao nekompatibilnosti s odredbama osnivačkih ugovora, a naročito s onim koje se tiču jurisdikcije ESP. (2) </a:t>
            </a:r>
          </a:p>
          <a:p>
            <a:pPr algn="ctr"/>
            <a:r>
              <a:rPr lang="sr-Latn-ME" dirty="0" smtClean="0"/>
              <a:t>ESP: </a:t>
            </a:r>
          </a:p>
          <a:p>
            <a:pPr algn="ctr"/>
            <a:r>
              <a:rPr lang="sr-Latn-ME" dirty="0" smtClean="0"/>
              <a:t>Pristajanje je jedino moguće ukoliko se izmijeni osnivački ugovor, jer će EZ pristupiti posebom međunarodnom institucionalnom sistemu., a doći će do integracije svih odredbi EKLJP u njen pravni poredak.</a:t>
            </a:r>
          </a:p>
          <a:p>
            <a:pPr algn="ctr"/>
            <a:endParaRPr lang="sr-Latn-ME" dirty="0"/>
          </a:p>
          <a:p>
            <a:pPr algn="ctr"/>
            <a:r>
              <a:rPr lang="sr-Latn-ME" dirty="0" smtClean="0"/>
              <a:t>Ulaskom POVELJE u EZ pravni sistem – potvrđena su prava koja su priznata u ustavnim tradicijama država članica , a koja proizilaze iz njihovih međunarodnih obaveza, kao i prakse SPEU.</a:t>
            </a:r>
          </a:p>
          <a:p>
            <a:pPr algn="ctr"/>
            <a:r>
              <a:rPr lang="sr-Latn-ME" dirty="0" smtClean="0"/>
              <a:t>Posebno važan čl 52: Kada prava iz EKLJP odgovaraju onima iz Povelje, značenje i domašaj tih prava odgovara onima garantovanim Poveljom, značenje tih prava </a:t>
            </a:r>
            <a:r>
              <a:rPr lang="sr-Latn-ME" smtClean="0"/>
              <a:t>treba </a:t>
            </a:r>
            <a:r>
              <a:rPr lang="sr-Latn-ME" smtClean="0"/>
              <a:t>da </a:t>
            </a:r>
            <a:r>
              <a:rPr lang="sr-Latn-ME" dirty="0" smtClean="0"/>
              <a:t>bude identično. </a:t>
            </a:r>
          </a:p>
          <a:p>
            <a:pPr algn="ctr"/>
            <a:endParaRPr lang="sr-Latn-ME" dirty="0"/>
          </a:p>
          <a:p>
            <a:pPr algn="ctr"/>
            <a:r>
              <a:rPr lang="sr-Latn-ME" dirty="0" smtClean="0"/>
              <a:t>Čl 53 Povelje izričito je predvitio da nivo zaštite koji se pruža ovim instrumentom mora biti najmanje jednak onom koji se pruža Evropskom konvencijom.</a:t>
            </a:r>
          </a:p>
          <a:p>
            <a:pPr algn="ctr"/>
            <a:r>
              <a:rPr lang="sr-Latn-ME" dirty="0" smtClean="0"/>
              <a:t> </a:t>
            </a:r>
          </a:p>
          <a:p>
            <a:pPr algn="ctr"/>
            <a:endParaRPr lang="sr-Latn-ME" dirty="0"/>
          </a:p>
          <a:p>
            <a:pPr algn="ctr"/>
            <a:endParaRPr lang="sr-Latn-ME" u="sng" dirty="0" smtClean="0"/>
          </a:p>
          <a:p>
            <a:pPr algn="ctr"/>
            <a:endParaRPr lang="sr-Latn-ME" u="sng" dirty="0"/>
          </a:p>
          <a:p>
            <a:pPr algn="ctr"/>
            <a:endParaRPr lang="sr-Latn-ME" dirty="0"/>
          </a:p>
          <a:p>
            <a:pPr algn="ctr"/>
            <a:endParaRPr lang="sr-Latn-ME" dirty="0" smtClean="0"/>
          </a:p>
          <a:p>
            <a:pPr algn="ctr"/>
            <a:r>
              <a:rPr lang="sr-Latn-ME" dirty="0" smtClean="0"/>
              <a:t> </a:t>
            </a:r>
            <a:r>
              <a:rPr lang="en-GB" dirty="0" smtClean="0"/>
              <a:t>     </a:t>
            </a:r>
            <a:endParaRPr lang="en-US" dirty="0"/>
          </a:p>
        </p:txBody>
      </p:sp>
    </p:spTree>
    <p:extLst>
      <p:ext uri="{BB962C8B-B14F-4D97-AF65-F5344CB8AC3E}">
        <p14:creationId xmlns:p14="http://schemas.microsoft.com/office/powerpoint/2010/main" val="3983805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59696" y="40770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79376" y="0"/>
            <a:ext cx="11233248" cy="6381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ME" dirty="0" smtClean="0"/>
          </a:p>
          <a:p>
            <a:pPr algn="ctr"/>
            <a:endParaRPr lang="sr-Latn-ME" sz="3200" dirty="0" smtClean="0"/>
          </a:p>
          <a:p>
            <a:pPr algn="ctr"/>
            <a:r>
              <a:rPr lang="sr-Latn-ME" sz="3200" dirty="0" smtClean="0"/>
              <a:t>POSLEDNJA FAZA</a:t>
            </a:r>
            <a:r>
              <a:rPr lang="en-GB" sz="3200" dirty="0" smtClean="0"/>
              <a:t> </a:t>
            </a:r>
            <a:r>
              <a:rPr lang="sr-Latn-ME" sz="3200" dirty="0" smtClean="0"/>
              <a:t>U PRISTUPANJU</a:t>
            </a:r>
          </a:p>
          <a:p>
            <a:pPr algn="ctr"/>
            <a:endParaRPr lang="sr-Latn-ME" dirty="0"/>
          </a:p>
          <a:p>
            <a:pPr algn="ctr"/>
            <a:endParaRPr lang="sr-Latn-ME" dirty="0" smtClean="0"/>
          </a:p>
          <a:p>
            <a:pPr algn="ctr"/>
            <a:r>
              <a:rPr lang="en-GB" dirty="0" smtClean="0"/>
              <a:t>SUD PRAVDE EU - </a:t>
            </a:r>
            <a:r>
              <a:rPr lang="sr-Latn-ME" u="sng" dirty="0" smtClean="0"/>
              <a:t>Mišljenj</a:t>
            </a:r>
            <a:r>
              <a:rPr lang="en-GB" u="sng" dirty="0" smtClean="0"/>
              <a:t>e</a:t>
            </a:r>
            <a:r>
              <a:rPr lang="sr-Latn-ME" u="sng" dirty="0" smtClean="0"/>
              <a:t> 2</a:t>
            </a:r>
            <a:r>
              <a:rPr lang="en-GB" u="sng" dirty="0" smtClean="0"/>
              <a:t>/13</a:t>
            </a:r>
            <a:r>
              <a:rPr lang="en-GB" dirty="0" smtClean="0"/>
              <a:t>, 2014</a:t>
            </a:r>
            <a:r>
              <a:rPr lang="sr-Latn-ME" dirty="0" smtClean="0"/>
              <a:t>, Nacrt sporazuma </a:t>
            </a:r>
            <a:r>
              <a:rPr lang="en-GB" dirty="0" err="1" smtClean="0"/>
              <a:t>nije</a:t>
            </a:r>
            <a:r>
              <a:rPr lang="en-GB" dirty="0" smtClean="0"/>
              <a:t> u </a:t>
            </a:r>
            <a:r>
              <a:rPr lang="en-GB" dirty="0" err="1" smtClean="0"/>
              <a:t>saglasnosti</a:t>
            </a:r>
            <a:r>
              <a:rPr lang="en-GB" dirty="0" smtClean="0"/>
              <a:t> </a:t>
            </a:r>
            <a:r>
              <a:rPr lang="en-GB" dirty="0" err="1" smtClean="0"/>
              <a:t>sa</a:t>
            </a:r>
            <a:r>
              <a:rPr lang="sr-Latn-ME" dirty="0" smtClean="0"/>
              <a:t> Ugovorom o EU</a:t>
            </a:r>
          </a:p>
          <a:p>
            <a:pPr algn="ctr"/>
            <a:endParaRPr lang="sr-Latn-ME" dirty="0"/>
          </a:p>
          <a:p>
            <a:pPr marL="285750" indent="-285750" algn="ctr">
              <a:buFont typeface="Wingdings" panose="05000000000000000000" pitchFamily="2" charset="2"/>
              <a:buChar char="Ø"/>
            </a:pPr>
            <a:r>
              <a:rPr lang="sr-Latn-ME" dirty="0"/>
              <a:t>EKLJP se odnosi isključivo na države a ne na sofisticiranu institucionalnu </a:t>
            </a:r>
            <a:r>
              <a:rPr lang="sr-Latn-ME" dirty="0" smtClean="0"/>
              <a:t>strukturu EU</a:t>
            </a:r>
            <a:endParaRPr lang="sr-Latn-ME" dirty="0"/>
          </a:p>
          <a:p>
            <a:pPr marL="285750" indent="-285750" algn="ctr">
              <a:buFont typeface="Wingdings" panose="05000000000000000000" pitchFamily="2" charset="2"/>
              <a:buChar char="Ø"/>
            </a:pPr>
            <a:r>
              <a:rPr lang="sr-Latn-ME" dirty="0"/>
              <a:t>Pristupanje EU EKLJP neće uticati na nadležnosti o obaveze </a:t>
            </a:r>
            <a:r>
              <a:rPr lang="sr-Latn-ME" dirty="0" smtClean="0"/>
              <a:t>EU</a:t>
            </a:r>
          </a:p>
          <a:p>
            <a:pPr marL="285750" indent="-285750" algn="ctr">
              <a:buFont typeface="Wingdings" panose="05000000000000000000" pitchFamily="2" charset="2"/>
              <a:buChar char="Ø"/>
            </a:pPr>
            <a:endParaRPr lang="sr-Latn-ME" dirty="0"/>
          </a:p>
          <a:p>
            <a:pPr algn="ctr"/>
            <a:r>
              <a:rPr lang="sr-Latn-ME" u="sng" dirty="0" smtClean="0"/>
              <a:t>I AUTONOMIJA PRAVA EU</a:t>
            </a:r>
          </a:p>
          <a:p>
            <a:pPr algn="ctr"/>
            <a:endParaRPr lang="sr-Latn-ME" dirty="0" smtClean="0"/>
          </a:p>
          <a:p>
            <a:pPr marL="342900" indent="-342900" algn="ctr">
              <a:buAutoNum type="arabicParenR"/>
            </a:pPr>
            <a:r>
              <a:rPr lang="sr-Latn-ME" dirty="0" smtClean="0"/>
              <a:t>Nedostatak koordinacije između čl 53 EKLJP i čl 53 Povelje</a:t>
            </a:r>
          </a:p>
          <a:p>
            <a:pPr algn="ctr"/>
            <a:r>
              <a:rPr lang="sr-Latn-ME" dirty="0" smtClean="0"/>
              <a:t>...Moraju biti koordinisani... da će se nivo za koji se pruža Poveljom biti najmanje jednak onom koji s pruža EKLJP</a:t>
            </a:r>
            <a:endParaRPr lang="sr-Latn-ME" dirty="0"/>
          </a:p>
          <a:p>
            <a:pPr algn="ctr"/>
            <a:r>
              <a:rPr lang="sr-Latn-ME" dirty="0" smtClean="0"/>
              <a:t>2) Prijetnja principu međusobnog povjerenja među državama članicama </a:t>
            </a:r>
          </a:p>
          <a:p>
            <a:pPr algn="ctr"/>
            <a:r>
              <a:rPr lang="sr-Latn-ME" i="1" dirty="0" smtClean="0"/>
              <a:t>M.C.C. v Belgije i Grčke</a:t>
            </a:r>
            <a:r>
              <a:rPr lang="sr-Latn-ME" dirty="0" smtClean="0"/>
              <a:t>...ESLJP --- Belgija je odgovorna što je na osnovu Dablin uredbe poslala tražioca azila u Grčku, iako je znala da su u toj zemlji loši uslovi prijema i procedura azila ...</a:t>
            </a:r>
          </a:p>
          <a:p>
            <a:pPr algn="ctr"/>
            <a:r>
              <a:rPr lang="sr-Latn-ME" dirty="0" smtClean="0"/>
              <a:t>3) Rizik od zaobilaženja postupka prethodnog odlučivanja na osnovu procedure za davanje savjetodavnog mišljenja na osnovu </a:t>
            </a:r>
            <a:r>
              <a:rPr lang="sr-Latn-ME" dirty="0"/>
              <a:t>Protokol 16 EKLJP i </a:t>
            </a:r>
            <a:r>
              <a:rPr lang="sr-Latn-ME" dirty="0" smtClean="0"/>
              <a:t>člana </a:t>
            </a:r>
            <a:r>
              <a:rPr lang="sr-Latn-ME" dirty="0"/>
              <a:t>267 Ugovora o funkcionisanju </a:t>
            </a:r>
            <a:r>
              <a:rPr lang="sr-Latn-ME" dirty="0" smtClean="0"/>
              <a:t>EU</a:t>
            </a:r>
          </a:p>
          <a:p>
            <a:pPr algn="ctr"/>
            <a:endParaRPr lang="sr-Latn-ME" u="sng" dirty="0" smtClean="0"/>
          </a:p>
          <a:p>
            <a:pPr algn="ctr"/>
            <a:r>
              <a:rPr lang="sr-Latn-ME" u="sng" dirty="0" smtClean="0"/>
              <a:t>II Član 344 UFEU</a:t>
            </a:r>
          </a:p>
          <a:p>
            <a:pPr algn="ctr"/>
            <a:endParaRPr lang="sr-Latn-ME" u="sng" dirty="0" smtClean="0"/>
          </a:p>
          <a:p>
            <a:pPr algn="ctr"/>
            <a:r>
              <a:rPr lang="sr-Latn-ME" dirty="0" smtClean="0"/>
              <a:t>...države članice neće pokrenuti spor, koji se tiče tumačenja ili primjene osnivačkih ugovora, pred nekim drugim mehanizmom za rješavanje sporova, osim onih predviđenih ovim članom...</a:t>
            </a:r>
          </a:p>
          <a:p>
            <a:pPr algn="ctr"/>
            <a:r>
              <a:rPr lang="sr-Latn-ME" dirty="0" smtClean="0"/>
              <a:t>Nakon pristupanja, čl 33 ESLJP će dozvoliti da države članice u EU, iznesu spor pred ESLJP, čak i onda kada se tiče prava EU.</a:t>
            </a:r>
          </a:p>
          <a:p>
            <a:pPr algn="ctr"/>
            <a:endParaRPr lang="sr-Latn-ME" u="sng" dirty="0" smtClean="0"/>
          </a:p>
          <a:p>
            <a:pPr algn="ctr"/>
            <a:endParaRPr lang="sr-Latn-ME" u="sng" dirty="0"/>
          </a:p>
          <a:p>
            <a:pPr algn="ctr"/>
            <a:endParaRPr lang="sr-Latn-ME" dirty="0"/>
          </a:p>
          <a:p>
            <a:pPr algn="ctr"/>
            <a:endParaRPr lang="sr-Latn-ME" dirty="0" smtClean="0"/>
          </a:p>
          <a:p>
            <a:pPr algn="ctr"/>
            <a:r>
              <a:rPr lang="sr-Latn-ME" dirty="0" smtClean="0"/>
              <a:t> </a:t>
            </a:r>
            <a:r>
              <a:rPr lang="en-GB" dirty="0" smtClean="0"/>
              <a:t>     </a:t>
            </a:r>
            <a:endParaRPr lang="en-US" dirty="0"/>
          </a:p>
        </p:txBody>
      </p:sp>
    </p:spTree>
    <p:extLst>
      <p:ext uri="{BB962C8B-B14F-4D97-AF65-F5344CB8AC3E}">
        <p14:creationId xmlns:p14="http://schemas.microsoft.com/office/powerpoint/2010/main" val="334099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43472" y="1268760"/>
            <a:ext cx="9793088" cy="432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dirty="0" smtClean="0"/>
              <a:t>III Satuženi mehanizam (</a:t>
            </a:r>
            <a:r>
              <a:rPr lang="sr-Latn-ME" i="1" dirty="0" smtClean="0"/>
              <a:t>correspondent mechanism</a:t>
            </a:r>
            <a:r>
              <a:rPr lang="sr-Latn-ME" dirty="0" smtClean="0"/>
              <a:t>)</a:t>
            </a:r>
          </a:p>
          <a:p>
            <a:pPr algn="ctr"/>
            <a:endParaRPr lang="sr-Latn-ME" dirty="0"/>
          </a:p>
          <a:p>
            <a:pPr algn="ctr"/>
            <a:r>
              <a:rPr lang="sr-Latn-ME" dirty="0" smtClean="0"/>
              <a:t>A. Kada ESLJP pozove državu da bude satužena ... Nijedna tužena strana ne može biti prisiljena da postane stranka u postupku, a ispunjenost uslova za svaku pojedinačnu situaciju isputuje ESLJP...</a:t>
            </a:r>
          </a:p>
          <a:p>
            <a:pPr algn="ctr"/>
            <a:r>
              <a:rPr lang="sr-Latn-ME" dirty="0" smtClean="0"/>
              <a:t>Princip podjele vlasti u EU, između EU i država članica nalaže da ovo pitanje bude u nadležnosti EU, a ne ELJPP.</a:t>
            </a:r>
          </a:p>
          <a:p>
            <a:pPr marL="342900" indent="-342900" algn="ctr">
              <a:buAutoNum type="alphaUcPeriod" startAt="2"/>
            </a:pPr>
            <a:r>
              <a:rPr lang="sr-Latn-ME" dirty="0" smtClean="0"/>
              <a:t>Za tuženoga i satuženog nacrt sporazuma predviđa zajedničku odgovornost za utvrđenu povredu.... Ako se jedna država članica pozvala na čl 57 EKLJP, onda zajednička odgovornost ne može biti utvrđena, osim:</a:t>
            </a:r>
          </a:p>
          <a:p>
            <a:pPr marL="342900" indent="-342900" algn="ctr">
              <a:buAutoNum type="alphaUcPeriod" startAt="2"/>
            </a:pPr>
            <a:r>
              <a:rPr lang="sr-Latn-ME" dirty="0" smtClean="0"/>
              <a:t>Ako se utvrdi ili iz navoda podnosioca zaključuje da je samo jedan od njih odgovoran.</a:t>
            </a:r>
          </a:p>
          <a:p>
            <a:pPr algn="ctr"/>
            <a:endParaRPr lang="sr-Latn-ME" dirty="0" smtClean="0"/>
          </a:p>
          <a:p>
            <a:pPr algn="ctr"/>
            <a:r>
              <a:rPr lang="sr-Latn-ME" dirty="0" smtClean="0"/>
              <a:t>RASPODJELA ODGOVORNOSTI IZMEĐU EU I DRŽAVA ČLANICA SE MORA UTVRDITI SHODNO RELEVANTNIM PRAVILIMA KOJA PROIZILAZE IZ PRAVA EU.</a:t>
            </a:r>
            <a:endParaRPr lang="en-US" dirty="0"/>
          </a:p>
        </p:txBody>
      </p:sp>
    </p:spTree>
    <p:extLst>
      <p:ext uri="{BB962C8B-B14F-4D97-AF65-F5344CB8AC3E}">
        <p14:creationId xmlns:p14="http://schemas.microsoft.com/office/powerpoint/2010/main" val="418272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91544" y="1268760"/>
            <a:ext cx="8784976" cy="4392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dirty="0" smtClean="0"/>
              <a:t>IV PRETHODNO UKLJUČIVANJE SUDA </a:t>
            </a:r>
            <a:r>
              <a:rPr lang="sr-Latn-ME" dirty="0" smtClean="0"/>
              <a:t>PRAVDE </a:t>
            </a:r>
            <a:r>
              <a:rPr lang="sr-Latn-ME" dirty="0" smtClean="0"/>
              <a:t>U EU</a:t>
            </a:r>
          </a:p>
          <a:p>
            <a:pPr algn="ctr"/>
            <a:endParaRPr lang="sr-Latn-ME" dirty="0"/>
          </a:p>
          <a:p>
            <a:pPr algn="ctr"/>
            <a:r>
              <a:rPr lang="sr-Latn-ME" dirty="0" smtClean="0"/>
              <a:t>Prije nego se predmet iznese pred ESLJP, neophodno je obezbijediti da se SPEU prethodno uključi, i ta odluka bi bila obavezujuća. U suprotnom ESLJP bi imao nadležnost da tumači sudsku praksu SPEU, i došlo bi do kršenja principa da SPEU ima ekskluzivnu nadležnost na tumačenja prava EU:</a:t>
            </a:r>
            <a:endParaRPr lang="en-US" dirty="0"/>
          </a:p>
        </p:txBody>
      </p:sp>
    </p:spTree>
    <p:extLst>
      <p:ext uri="{BB962C8B-B14F-4D97-AF65-F5344CB8AC3E}">
        <p14:creationId xmlns:p14="http://schemas.microsoft.com/office/powerpoint/2010/main" val="3484175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88640"/>
            <a:ext cx="11305256" cy="5509200"/>
          </a:xfrm>
          <a:prstGeom prst="rect">
            <a:avLst/>
          </a:prstGeom>
        </p:spPr>
        <p:txBody>
          <a:bodyPr wrap="square">
            <a:spAutoFit/>
          </a:bodyPr>
          <a:lstStyle/>
          <a:p>
            <a:endParaRPr lang="sr-Latn-ME" sz="1600" dirty="0" smtClean="0"/>
          </a:p>
          <a:p>
            <a:endParaRPr lang="sr-Latn-ME" sz="1600" dirty="0" smtClean="0"/>
          </a:p>
          <a:p>
            <a:pPr algn="ctr"/>
            <a:r>
              <a:rPr lang="sr-Latn-ME" sz="1600" dirty="0" smtClean="0"/>
              <a:t>Član 263 </a:t>
            </a:r>
          </a:p>
          <a:p>
            <a:pPr algn="ctr"/>
            <a:r>
              <a:rPr lang="sr-Latn-ME" sz="1600" dirty="0" smtClean="0"/>
              <a:t>(raniji član 230 UEZ) </a:t>
            </a:r>
          </a:p>
          <a:p>
            <a:pPr algn="ctr"/>
            <a:endParaRPr lang="sr-Latn-ME" sz="1600" dirty="0" smtClean="0"/>
          </a:p>
          <a:p>
            <a:pPr algn="ctr"/>
            <a:r>
              <a:rPr lang="sr-Latn-ME" sz="1600" dirty="0" smtClean="0"/>
              <a:t>Sud pravde Evropske unije </a:t>
            </a:r>
            <a:r>
              <a:rPr lang="sr-Latn-ME" sz="1600" b="1" dirty="0" smtClean="0"/>
              <a:t>OCJENJUJE ZAKONITOST ZAKONODAVNIH AKATA</a:t>
            </a:r>
            <a:r>
              <a:rPr lang="sr-Latn-ME" sz="1600" dirty="0" smtClean="0"/>
              <a:t>, akata Savjeta, Komisije i Evropske centralne banke, izuzev preporuka i mišljenja, kao i akata Evropskog parlamenta i Evropskog savjeta sa pravnim dejstvom u odnosu na treća lica. Sud pravde Evropske unije </a:t>
            </a:r>
            <a:r>
              <a:rPr lang="sr-Latn-ME" sz="1600" b="1" dirty="0" smtClean="0"/>
              <a:t>OCJENJUJE I ZAKONITOST AKATA ORGANA, SLUŽBI ILI AGENCIJA UNIJE </a:t>
            </a:r>
            <a:r>
              <a:rPr lang="sr-Latn-ME" sz="1600" dirty="0" smtClean="0"/>
              <a:t>koja bi mogla imati pravno dejstvo u odnosu na treća lica. </a:t>
            </a:r>
          </a:p>
          <a:p>
            <a:pPr algn="ctr"/>
            <a:endParaRPr lang="sr-Latn-ME" sz="1600" dirty="0" smtClean="0"/>
          </a:p>
          <a:p>
            <a:pPr algn="ctr"/>
            <a:r>
              <a:rPr lang="sr-Latn-ME" sz="1600" dirty="0" smtClean="0"/>
              <a:t>U tu svrhu, Sud je nadležan za tužbe koje</a:t>
            </a:r>
            <a:r>
              <a:rPr lang="sr-Latn-ME" sz="1600" b="1" dirty="0" smtClean="0"/>
              <a:t> podnese država </a:t>
            </a:r>
            <a:r>
              <a:rPr lang="sr-Latn-ME" sz="1600" b="1" dirty="0"/>
              <a:t>č</a:t>
            </a:r>
            <a:r>
              <a:rPr lang="sr-Latn-ME" sz="1600" b="1" dirty="0" smtClean="0"/>
              <a:t>lanica, </a:t>
            </a:r>
            <a:r>
              <a:rPr lang="sr-Latn-ME" sz="1600" dirty="0" smtClean="0"/>
              <a:t>Evropski </a:t>
            </a:r>
            <a:r>
              <a:rPr lang="sr-Latn-ME" sz="1600" b="1" dirty="0" smtClean="0"/>
              <a:t>parlament</a:t>
            </a:r>
            <a:r>
              <a:rPr lang="sr-Latn-ME" sz="1600" dirty="0" smtClean="0"/>
              <a:t>, </a:t>
            </a:r>
            <a:r>
              <a:rPr lang="sr-Latn-ME" sz="1600" b="1" dirty="0" smtClean="0"/>
              <a:t>Savjet </a:t>
            </a:r>
            <a:r>
              <a:rPr lang="sr-Latn-ME" sz="1600" dirty="0" smtClean="0"/>
              <a:t>ili </a:t>
            </a:r>
            <a:r>
              <a:rPr lang="sr-Latn-ME" sz="1600" b="1" dirty="0" smtClean="0"/>
              <a:t>Komisija </a:t>
            </a:r>
            <a:r>
              <a:rPr lang="sr-Latn-ME" sz="1600" dirty="0" smtClean="0"/>
              <a:t>zbog </a:t>
            </a:r>
            <a:r>
              <a:rPr lang="sr-Latn-ME" sz="1600" i="1" dirty="0" smtClean="0"/>
              <a:t>nenadležnosti</a:t>
            </a:r>
            <a:r>
              <a:rPr lang="sr-Latn-ME" sz="1600" dirty="0" smtClean="0"/>
              <a:t>, </a:t>
            </a:r>
            <a:r>
              <a:rPr lang="sr-Latn-ME" sz="1600" i="1" dirty="0" smtClean="0"/>
              <a:t>bitne povrede postupka</a:t>
            </a:r>
            <a:r>
              <a:rPr lang="sr-Latn-ME" sz="1600" dirty="0" smtClean="0"/>
              <a:t>, </a:t>
            </a:r>
            <a:r>
              <a:rPr lang="sr-Latn-ME" sz="1600" i="1" dirty="0" smtClean="0"/>
              <a:t>povrede ugovora </a:t>
            </a:r>
            <a:r>
              <a:rPr lang="sr-Latn-ME" sz="1600" dirty="0" smtClean="0"/>
              <a:t>ili </a:t>
            </a:r>
            <a:r>
              <a:rPr lang="sr-Latn-ME" sz="1600" i="1" dirty="0" smtClean="0"/>
              <a:t>bilo kojeg pravnog pravila </a:t>
            </a:r>
            <a:r>
              <a:rPr lang="sr-Latn-ME" sz="1600" dirty="0" smtClean="0"/>
              <a:t>koje se odnosi na njihovu primjenu, odnosno zloupotrebe ovlašćenja. </a:t>
            </a:r>
            <a:r>
              <a:rPr lang="sr-Latn-ME" sz="1600" dirty="0"/>
              <a:t> </a:t>
            </a:r>
            <a:r>
              <a:rPr lang="sr-Latn-ME" sz="1600" dirty="0" smtClean="0"/>
              <a:t>Sud je pod istim uslovima nadležan za tužbe koje podnesu Revizorski </a:t>
            </a:r>
            <a:r>
              <a:rPr lang="sr-Latn-ME" sz="1600" b="1" dirty="0" smtClean="0"/>
              <a:t>sud</a:t>
            </a:r>
            <a:r>
              <a:rPr lang="sr-Latn-ME" sz="1600" dirty="0" smtClean="0"/>
              <a:t>, Evropska centralna </a:t>
            </a:r>
            <a:r>
              <a:rPr lang="sr-Latn-ME" sz="1600" b="1" dirty="0" smtClean="0"/>
              <a:t>banka </a:t>
            </a:r>
            <a:r>
              <a:rPr lang="sr-Latn-ME" sz="1600" dirty="0" smtClean="0"/>
              <a:t>i Komitet regiona radi zaštite svojih ovlašćenja. </a:t>
            </a:r>
          </a:p>
          <a:p>
            <a:pPr algn="ctr"/>
            <a:endParaRPr lang="sr-Latn-ME" sz="1600" dirty="0" smtClean="0"/>
          </a:p>
          <a:p>
            <a:pPr algn="ctr"/>
            <a:r>
              <a:rPr lang="sr-Latn-ME" sz="1600" dirty="0" smtClean="0"/>
              <a:t> , pod uslovima iz st. 1 i 2, pokrenuti postupak protiv akta koji je naslovljen na to lice ili koji ga se neposredno i lično tiče, kao i protiv regulatornog akta koji ga se neposredno tiče, a ne sadrži mjere za sprovođenje. </a:t>
            </a:r>
          </a:p>
          <a:p>
            <a:pPr algn="ctr"/>
            <a:endParaRPr lang="sr-Latn-ME" sz="1600" dirty="0" smtClean="0"/>
          </a:p>
          <a:p>
            <a:pPr algn="ctr"/>
            <a:r>
              <a:rPr lang="sr-Latn-ME" sz="1400" dirty="0" smtClean="0"/>
              <a:t>Aktima o osnivanju organa, službi i agencija Unije mogu se utvrditi posebni uslovi i pravila u pogledu tužbi fizičkih ili pravnih lica protiv akata tih organa, službi ili agencija sa pravnim dejstvom u odnosu na njih. </a:t>
            </a:r>
          </a:p>
          <a:p>
            <a:pPr algn="ctr"/>
            <a:endParaRPr lang="sr-Latn-ME" sz="1400" dirty="0" smtClean="0"/>
          </a:p>
          <a:p>
            <a:pPr algn="ctr"/>
            <a:r>
              <a:rPr lang="sr-Latn-ME" sz="1400" dirty="0" smtClean="0"/>
              <a:t>Postupci predviđeni ovim članom pokreću se u roku od dva mjeseca od objavljivanja akta ili obavještavanja tužioca o tom aktu, odnosno, ako to izostane, od dana kada je tužilac za njega saznao.</a:t>
            </a:r>
            <a:endParaRPr lang="sr-Latn-ME" sz="1400" dirty="0"/>
          </a:p>
        </p:txBody>
      </p:sp>
    </p:spTree>
    <p:extLst>
      <p:ext uri="{BB962C8B-B14F-4D97-AF65-F5344CB8AC3E}">
        <p14:creationId xmlns:p14="http://schemas.microsoft.com/office/powerpoint/2010/main" val="2333211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476672"/>
            <a:ext cx="11017224" cy="590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b="1" dirty="0" smtClean="0"/>
              <a:t>ČL. 56 </a:t>
            </a:r>
          </a:p>
          <a:p>
            <a:pPr algn="ctr"/>
            <a:r>
              <a:rPr lang="sr-Latn-ME" b="1" dirty="0" smtClean="0"/>
              <a:t>TERITORIJALNA PRIMJENA</a:t>
            </a:r>
          </a:p>
          <a:p>
            <a:pPr algn="ctr"/>
            <a:endParaRPr lang="sr-Latn-ME" dirty="0" smtClean="0"/>
          </a:p>
          <a:p>
            <a:pPr marL="342900" indent="-342900" algn="ctr">
              <a:buAutoNum type="arabicPeriod"/>
            </a:pPr>
            <a:r>
              <a:rPr lang="sr-Latn-ME" dirty="0" smtClean="0"/>
              <a:t>Prilikom ratifikacije, ili u svako doba poslije toga, svaka </a:t>
            </a:r>
            <a:r>
              <a:rPr lang="sr-Latn-ME" b="1" dirty="0" smtClean="0"/>
              <a:t>DRŽAVA </a:t>
            </a:r>
            <a:r>
              <a:rPr lang="sr-Latn-ME" dirty="0" smtClean="0"/>
              <a:t>može izjaviti, putem notifikacije upućene generalnom sekretaru Savjeta Evrope, da će se u skladu sa odredbama 4 stava ovog člana ova Konvencija primjenjivati na sve ili na neku od teritorija za čije je međunarodne odnose odgovorna.</a:t>
            </a:r>
          </a:p>
          <a:p>
            <a:pPr marL="342900" indent="-342900" algn="ctr">
              <a:buAutoNum type="arabicPeriod"/>
            </a:pPr>
            <a:r>
              <a:rPr lang="sr-Latn-ME" dirty="0" smtClean="0"/>
              <a:t>....</a:t>
            </a:r>
          </a:p>
          <a:p>
            <a:pPr algn="ctr"/>
            <a:r>
              <a:rPr lang="sr-Latn-ME" dirty="0" smtClean="0"/>
              <a:t>3. ....</a:t>
            </a:r>
          </a:p>
          <a:p>
            <a:pPr algn="ctr"/>
            <a:r>
              <a:rPr lang="sr-Latn-ME" dirty="0" smtClean="0"/>
              <a:t>4. Svaka DRŽAVA koja je dala izjavu u saglasnosti sa stavom 2 ovog člana može u svako doba poslije toga izjaviti da prihvata nadležnost Suda u pogledu primanja PREDSTAVKI OD POJEDINACA, NEVLADINIH ORGANIZACIJA ILI GRUPA LICA prema odredbama člana 34 Konvencije, a u odnosu na neku ili više teritorija na koje se izjava odnosi.</a:t>
            </a:r>
          </a:p>
          <a:p>
            <a:pPr algn="ctr"/>
            <a:endParaRPr lang="sr-Latn-ME" dirty="0" smtClean="0"/>
          </a:p>
          <a:p>
            <a:pPr algn="ctr"/>
            <a:r>
              <a:rPr lang="sr-Latn-ME" b="1" dirty="0" smtClean="0"/>
              <a:t>ČL.57 </a:t>
            </a:r>
          </a:p>
          <a:p>
            <a:pPr algn="ctr"/>
            <a:r>
              <a:rPr lang="sr-Latn-ME" b="1" dirty="0" smtClean="0"/>
              <a:t>REZERVE</a:t>
            </a:r>
          </a:p>
          <a:p>
            <a:pPr algn="ctr"/>
            <a:endParaRPr lang="sr-Latn-ME" dirty="0" smtClean="0"/>
          </a:p>
          <a:p>
            <a:pPr marL="342900" indent="-342900" algn="ctr">
              <a:buAutoNum type="arabicPeriod"/>
            </a:pPr>
            <a:r>
              <a:rPr lang="sr-Latn-ME" dirty="0" smtClean="0"/>
              <a:t>Prilikom potpisivanja ove Konvencije, ili prilikom deponovanja instrumenata ratifikacije, svaka država može staviti rezervu na svaku pojedinu odredbu Konvencije u obimu u kome neki zakon koji je tada na snazi na njenoj teritoriji nije saglasan sa tom odredbom. </a:t>
            </a:r>
          </a:p>
          <a:p>
            <a:pPr marL="342900" indent="-342900" algn="ctr">
              <a:buAutoNum type="arabicPeriod"/>
            </a:pPr>
            <a:r>
              <a:rPr lang="sr-Latn-ME" dirty="0" smtClean="0"/>
              <a:t>Svaka rezerva stavljena na osnovu ovog člana sadrži kratku izjavu o pitanju.</a:t>
            </a:r>
          </a:p>
          <a:p>
            <a:pPr algn="ctr"/>
            <a:endParaRPr lang="sr-Latn-ME" dirty="0"/>
          </a:p>
          <a:p>
            <a:pPr algn="ctr"/>
            <a:r>
              <a:rPr lang="sr-Latn-ME" dirty="0" smtClean="0"/>
              <a:t> </a:t>
            </a:r>
            <a:endParaRPr lang="en-US" dirty="0"/>
          </a:p>
        </p:txBody>
      </p:sp>
    </p:spTree>
    <p:extLst>
      <p:ext uri="{BB962C8B-B14F-4D97-AF65-F5344CB8AC3E}">
        <p14:creationId xmlns:p14="http://schemas.microsoft.com/office/powerpoint/2010/main" val="365157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41764"/>
            <a:ext cx="11665296" cy="454360"/>
          </a:xfrm>
        </p:spPr>
        <p:txBody>
          <a:bodyPr>
            <a:noAutofit/>
          </a:bodyPr>
          <a:lstStyle/>
          <a:p>
            <a:r>
              <a:rPr lang="sr-Latn-ME" sz="2000" dirty="0" smtClean="0">
                <a:latin typeface="Lucida Fax" panose="02060602050505020204" pitchFamily="18" charset="0"/>
              </a:rPr>
              <a:t>OSNOVNA prava – status kroz pravna akta EU od Mastrihta do Lisabona</a:t>
            </a:r>
            <a:r>
              <a:rPr lang="sr-Latn-ME" sz="2400" dirty="0" smtClean="0">
                <a:latin typeface="Lucida Fax" panose="02060602050505020204" pitchFamily="18" charset="0"/>
              </a:rPr>
              <a:t> </a:t>
            </a:r>
            <a:endParaRPr lang="en-US" sz="24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9598360"/>
              </p:ext>
            </p:extLst>
          </p:nvPr>
        </p:nvGraphicFramePr>
        <p:xfrm>
          <a:off x="1" y="570992"/>
          <a:ext cx="12190413" cy="629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43480"/>
            <a:ext cx="1640573" cy="648072"/>
          </a:xfrm>
          <a:prstGeom prst="rect">
            <a:avLst/>
          </a:prstGeom>
        </p:spPr>
      </p:pic>
      <p:sp>
        <p:nvSpPr>
          <p:cNvPr id="3" name="Right Arrow 2"/>
          <p:cNvSpPr/>
          <p:nvPr/>
        </p:nvSpPr>
        <p:spPr>
          <a:xfrm flipV="1">
            <a:off x="4943872" y="3356992"/>
            <a:ext cx="576064" cy="235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151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548679"/>
            <a:ext cx="9601196" cy="648073"/>
          </a:xfrm>
        </p:spPr>
        <p:txBody>
          <a:bodyPr>
            <a:normAutofit fontScale="90000"/>
          </a:bodyPr>
          <a:lstStyle/>
          <a:p>
            <a:r>
              <a:rPr lang="sr-Latn-ME" sz="4000" dirty="0" smtClean="0"/>
              <a:t>Evropska konvencija, </a:t>
            </a:r>
            <a:r>
              <a:rPr lang="sr-Latn-ME" sz="3100" dirty="0" smtClean="0"/>
              <a:t>članovi 30-35</a:t>
            </a:r>
            <a:r>
              <a:rPr lang="sr-Latn-ME" sz="3600"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489" y="1484785"/>
            <a:ext cx="9001000" cy="4824536"/>
          </a:xfrm>
        </p:spPr>
      </p:pic>
    </p:spTree>
    <p:extLst>
      <p:ext uri="{BB962C8B-B14F-4D97-AF65-F5344CB8AC3E}">
        <p14:creationId xmlns:p14="http://schemas.microsoft.com/office/powerpoint/2010/main" val="1495297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2696"/>
            <a:ext cx="9601196" cy="718676"/>
          </a:xfrm>
        </p:spPr>
        <p:txBody>
          <a:bodyPr>
            <a:normAutofit fontScale="90000"/>
          </a:bodyPr>
          <a:lstStyle/>
          <a:p>
            <a:r>
              <a:rPr lang="sr-Latn-ME" dirty="0"/>
              <a:t>Evropska konvencija, </a:t>
            </a:r>
            <a:r>
              <a:rPr lang="sr-Latn-ME" sz="3600" dirty="0"/>
              <a:t>članovi 30-35</a:t>
            </a:r>
            <a:r>
              <a:rPr lang="sr-Latn-ME" sz="4000" dirty="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1556792"/>
            <a:ext cx="9697143" cy="4701275"/>
          </a:xfrm>
        </p:spPr>
      </p:pic>
    </p:spTree>
    <p:extLst>
      <p:ext uri="{BB962C8B-B14F-4D97-AF65-F5344CB8AC3E}">
        <p14:creationId xmlns:p14="http://schemas.microsoft.com/office/powerpoint/2010/main" val="2012512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Literatura: </a:t>
            </a:r>
            <a:br>
              <a:rPr lang="sr-Latn-ME" dirty="0" smtClean="0"/>
            </a:br>
            <a:endParaRPr lang="en-US" dirty="0"/>
          </a:p>
        </p:txBody>
      </p:sp>
      <p:sp>
        <p:nvSpPr>
          <p:cNvPr id="3" name="Rectangle 2"/>
          <p:cNvSpPr/>
          <p:nvPr/>
        </p:nvSpPr>
        <p:spPr>
          <a:xfrm rot="10800000" flipH="1" flipV="1">
            <a:off x="623392" y="1628800"/>
            <a:ext cx="10945216" cy="39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sr-Latn-ME" sz="1400" dirty="0" smtClean="0">
                <a:solidFill>
                  <a:schemeClr val="tx1"/>
                </a:solidFill>
              </a:rPr>
              <a:t>Sybe A.de Vries, Balancing Fundamental Rights witht Economic Freedoms According to the European Court of Justice, dostupno na:</a:t>
            </a:r>
          </a:p>
          <a:p>
            <a:pPr algn="ctr"/>
            <a:r>
              <a:rPr lang="en-GB" sz="1400" dirty="0">
                <a:solidFill>
                  <a:schemeClr val="tx1"/>
                </a:solidFill>
                <a:hlinkClick r:id="rId2"/>
              </a:rPr>
              <a:t>https://www.utrechtlawreview.org/articles/abstract/10.18352/ulr.220</a:t>
            </a:r>
            <a:r>
              <a:rPr lang="en-GB" sz="1400" dirty="0" smtClean="0">
                <a:solidFill>
                  <a:schemeClr val="tx1"/>
                </a:solidFill>
                <a:hlinkClick r:id="rId2"/>
              </a:rPr>
              <a:t>/</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2. </a:t>
            </a:r>
            <a:r>
              <a:rPr lang="en-GB" sz="1400" dirty="0" smtClean="0">
                <a:solidFill>
                  <a:schemeClr val="tx1"/>
                </a:solidFill>
              </a:rPr>
              <a:t>Anna- Sara Lind and Magnus Strand, A new Proportionality test for Fundamental Rights, The Joint Cases C-92/09 and C-93/09 Volker und Markus </a:t>
            </a:r>
            <a:r>
              <a:rPr lang="en-GB" sz="1400" dirty="0" err="1" smtClean="0">
                <a:solidFill>
                  <a:schemeClr val="tx1"/>
                </a:solidFill>
              </a:rPr>
              <a:t>Schecke</a:t>
            </a:r>
            <a:r>
              <a:rPr lang="en-GB" sz="1400" dirty="0" smtClean="0">
                <a:solidFill>
                  <a:schemeClr val="tx1"/>
                </a:solidFill>
              </a:rPr>
              <a:t> </a:t>
            </a:r>
            <a:r>
              <a:rPr lang="en-GB" sz="1400" dirty="0" err="1" smtClean="0">
                <a:solidFill>
                  <a:schemeClr val="tx1"/>
                </a:solidFill>
              </a:rPr>
              <a:t>GbR</a:t>
            </a:r>
            <a:r>
              <a:rPr lang="en-GB" sz="1400" dirty="0" smtClean="0">
                <a:solidFill>
                  <a:schemeClr val="tx1"/>
                </a:solidFill>
              </a:rPr>
              <a:t> (C-92/09) and </a:t>
            </a:r>
            <a:r>
              <a:rPr lang="en-GB" sz="1400" dirty="0" err="1" smtClean="0">
                <a:solidFill>
                  <a:schemeClr val="tx1"/>
                </a:solidFill>
              </a:rPr>
              <a:t>Hartmut</a:t>
            </a:r>
            <a:r>
              <a:rPr lang="en-GB" sz="1400" dirty="0" smtClean="0">
                <a:solidFill>
                  <a:schemeClr val="tx1"/>
                </a:solidFill>
              </a:rPr>
              <a:t> </a:t>
            </a:r>
            <a:r>
              <a:rPr lang="en-GB" sz="1400" dirty="0" err="1" smtClean="0">
                <a:solidFill>
                  <a:schemeClr val="tx1"/>
                </a:solidFill>
              </a:rPr>
              <a:t>Eifert</a:t>
            </a:r>
            <a:r>
              <a:rPr lang="en-GB" sz="1400" dirty="0" smtClean="0">
                <a:solidFill>
                  <a:schemeClr val="tx1"/>
                </a:solidFill>
              </a:rPr>
              <a:t> (C-93/09) v. Land Hessen</a:t>
            </a:r>
            <a:r>
              <a:rPr lang="sr-Latn-ME" sz="1400" dirty="0">
                <a:solidFill>
                  <a:schemeClr val="tx1"/>
                </a:solidFill>
              </a:rPr>
              <a:t>, dostupno </a:t>
            </a:r>
            <a:r>
              <a:rPr lang="sr-Latn-ME" sz="1400" dirty="0" smtClean="0">
                <a:solidFill>
                  <a:schemeClr val="tx1"/>
                </a:solidFill>
              </a:rPr>
              <a:t>na: </a:t>
            </a:r>
            <a:r>
              <a:rPr lang="sr-Latn-ME" sz="1400" dirty="0">
                <a:solidFill>
                  <a:schemeClr val="tx1"/>
                </a:solidFill>
                <a:hlinkClick r:id="rId3"/>
              </a:rPr>
              <a:t>https://</a:t>
            </a:r>
            <a:r>
              <a:rPr lang="sr-Latn-ME" sz="1400" dirty="0" smtClean="0">
                <a:solidFill>
                  <a:schemeClr val="tx1"/>
                </a:solidFill>
                <a:hlinkClick r:id="rId3"/>
              </a:rPr>
              <a:t>uu.diva-portal.org/smash/get/diva2:441211/FULLTEXT01.pdf</a:t>
            </a:r>
            <a:r>
              <a:rPr lang="sr-Latn-ME" sz="1400" dirty="0" smtClean="0">
                <a:solidFill>
                  <a:schemeClr val="tx1"/>
                </a:solidFill>
              </a:rPr>
              <a:t>.</a:t>
            </a:r>
          </a:p>
          <a:p>
            <a:pPr algn="ctr"/>
            <a:endParaRPr lang="sr-Latn-ME" sz="1400" dirty="0" smtClean="0">
              <a:solidFill>
                <a:schemeClr val="tx1"/>
              </a:solidFill>
            </a:endParaRPr>
          </a:p>
          <a:p>
            <a:pPr algn="ctr"/>
            <a:r>
              <a:rPr lang="sr-Latn-ME" sz="1400" dirty="0" smtClean="0">
                <a:solidFill>
                  <a:schemeClr val="tx1"/>
                </a:solidFill>
              </a:rPr>
              <a:t>3. Ivana </a:t>
            </a:r>
            <a:r>
              <a:rPr lang="sr-Latn-ME" sz="1400" dirty="0">
                <a:solidFill>
                  <a:schemeClr val="tx1"/>
                </a:solidFill>
              </a:rPr>
              <a:t>Krstić i Bojana Čučković, Pristupanje Evrope unije Evropske konvencije o ljudskim pravima kao vid unapređivanja ljudskih prava u Evropi, dostupno na: </a:t>
            </a:r>
            <a:r>
              <a:rPr lang="sr-Latn-ME" sz="1400" dirty="0">
                <a:solidFill>
                  <a:schemeClr val="tx1"/>
                </a:solidFill>
                <a:hlinkClick r:id="rId4"/>
              </a:rPr>
              <a:t>https://anali.rs/xml/201-/</a:t>
            </a:r>
            <a:r>
              <a:rPr lang="sr-Latn-ME" sz="1400" dirty="0" smtClean="0">
                <a:solidFill>
                  <a:schemeClr val="tx1"/>
                </a:solidFill>
                <a:hlinkClick r:id="rId4"/>
              </a:rPr>
              <a:t>2016c/2016-2c/Anali_2016-2c-204-842-1-pb.pdf</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4. Dušan Ignjatović, Zaštita ljudskih prava u EU posle Lisabona  - Zaokruživanje evropskog sistema zaštitet ljudksih prava</a:t>
            </a:r>
            <a:r>
              <a:rPr lang="en-GB" sz="1400" dirty="0" smtClean="0">
                <a:solidFill>
                  <a:schemeClr val="tx1"/>
                </a:solidFill>
              </a:rPr>
              <a:t>?</a:t>
            </a:r>
            <a:r>
              <a:rPr lang="sr-Latn-ME" sz="1400" dirty="0" smtClean="0">
                <a:solidFill>
                  <a:schemeClr val="tx1"/>
                </a:solidFill>
              </a:rPr>
              <a:t>, Ugovor iz Lisabona – sigurna luka ili početak novog putovanja. </a:t>
            </a:r>
          </a:p>
          <a:p>
            <a:pPr algn="ctr"/>
            <a:endParaRPr lang="sr-Latn-ME" sz="1400" dirty="0" smtClean="0">
              <a:solidFill>
                <a:schemeClr val="tx1"/>
              </a:solidFill>
            </a:endParaRPr>
          </a:p>
          <a:p>
            <a:pPr algn="ctr"/>
            <a:r>
              <a:rPr lang="sr-Latn-ME" sz="1400" dirty="0">
                <a:solidFill>
                  <a:schemeClr val="tx1"/>
                </a:solidFill>
              </a:rPr>
              <a:t>5</a:t>
            </a:r>
            <a:r>
              <a:rPr lang="sr-Latn-ME" sz="1400" dirty="0" smtClean="0">
                <a:solidFill>
                  <a:schemeClr val="tx1"/>
                </a:solidFill>
              </a:rPr>
              <a:t>. Zlatan Meškić, Pravo Evropske unije I, GIZ BMZ, Federal Ministry for Economic Cooperation and Development, Sarajevo, 2012.</a:t>
            </a:r>
          </a:p>
          <a:p>
            <a:pPr algn="ctr"/>
            <a:r>
              <a:rPr lang="sr-Latn-ME" sz="1400" dirty="0" smtClean="0">
                <a:solidFill>
                  <a:schemeClr val="tx1"/>
                </a:solidFill>
              </a:rPr>
              <a:t>6. The Kadi Case – Constitutional  Core Values and International Law- Finding the Balance, dostupno </a:t>
            </a:r>
            <a:r>
              <a:rPr lang="sr-Latn-ME" sz="1400" dirty="0">
                <a:solidFill>
                  <a:schemeClr val="tx1"/>
                </a:solidFill>
              </a:rPr>
              <a:t>na https://</a:t>
            </a:r>
            <a:r>
              <a:rPr lang="sr-Latn-ME" sz="1400" dirty="0" smtClean="0">
                <a:solidFill>
                  <a:schemeClr val="tx1"/>
                </a:solidFill>
              </a:rPr>
              <a:t>academic.oup.com/ejil/article/23/4/1015/546143</a:t>
            </a:r>
          </a:p>
          <a:p>
            <a:pPr algn="ctr"/>
            <a:endParaRPr lang="sr-Latn-ME" sz="1400" dirty="0" smtClean="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209112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343472" y="908720"/>
            <a:ext cx="8509248" cy="990600"/>
          </a:xfrm>
        </p:spPr>
        <p:txBody>
          <a:bodyPr>
            <a:normAutofit fontScale="90000"/>
          </a:bodyPr>
          <a:lstStyle/>
          <a:p>
            <a:pPr eaLnBrk="1" hangingPunct="1"/>
            <a:r>
              <a:rPr lang="hr-HR" sz="3800" dirty="0" smtClean="0"/>
              <a:t>Počeci Evropskog </a:t>
            </a:r>
            <a:r>
              <a:rPr lang="hr-HR" sz="3800" dirty="0"/>
              <a:t>suda </a:t>
            </a:r>
            <a:r>
              <a:rPr lang="hr-HR" sz="3800" dirty="0" smtClean="0"/>
              <a:t>u zaštiti osnovnih prava</a:t>
            </a:r>
            <a:endParaRPr lang="hr-HR" sz="3800" dirty="0"/>
          </a:p>
        </p:txBody>
      </p:sp>
      <p:sp>
        <p:nvSpPr>
          <p:cNvPr id="20482" name="Rectangle 3"/>
          <p:cNvSpPr>
            <a:spLocks noGrp="1" noChangeArrowheads="1"/>
          </p:cNvSpPr>
          <p:nvPr>
            <p:ph idx="1"/>
          </p:nvPr>
        </p:nvSpPr>
        <p:spPr>
          <a:xfrm>
            <a:off x="479376" y="2348880"/>
            <a:ext cx="11233248" cy="4032448"/>
          </a:xfrm>
        </p:spPr>
        <p:txBody>
          <a:bodyPr>
            <a:normAutofit/>
          </a:bodyPr>
          <a:lstStyle/>
          <a:p>
            <a:pPr eaLnBrk="1" hangingPunct="1"/>
            <a:endParaRPr lang="hr-HR" sz="1600" dirty="0" smtClean="0"/>
          </a:p>
          <a:p>
            <a:r>
              <a:rPr lang="sr-Latn-ME" sz="1600" dirty="0" smtClean="0"/>
              <a:t>Slučaj </a:t>
            </a:r>
            <a:r>
              <a:rPr lang="sr-Latn-ME" sz="1600" i="1" dirty="0" smtClean="0"/>
              <a:t>Geitling v High Authority</a:t>
            </a:r>
            <a:r>
              <a:rPr lang="sr-Latn-ME" sz="1600" dirty="0" smtClean="0"/>
              <a:t> (1957) pokazuje kako je ESP odbacio sugestiju da bi pravo Zajednice moglo dati određenu zaštitu osnovnim pravima sadržanim u njemačkom ustavu. ESP je naveo da pravo Zajednice „ne sadrži opšte načelo ... koje garantuje očuvanje prava.“ </a:t>
            </a:r>
            <a:endParaRPr lang="hr-HR" sz="1600" dirty="0" smtClean="0"/>
          </a:p>
          <a:p>
            <a:pPr algn="just" defTabSz="914400" eaLnBrk="0" fontAlgn="base" hangingPunct="0">
              <a:spcBef>
                <a:spcPct val="0"/>
              </a:spcBef>
              <a:spcAft>
                <a:spcPct val="0"/>
              </a:spcAft>
              <a:buClrTx/>
              <a:buSzTx/>
            </a:pPr>
            <a:r>
              <a:rPr lang="hr-HR" sz="1600" dirty="0" smtClean="0"/>
              <a:t>U predmetu </a:t>
            </a:r>
            <a:r>
              <a:rPr lang="hr-HR" sz="1600" i="1" dirty="0" smtClean="0"/>
              <a:t>Stork v. High Authority (1958) </a:t>
            </a:r>
            <a:r>
              <a:rPr lang="hr-HR" sz="1600" dirty="0" smtClean="0"/>
              <a:t>se </a:t>
            </a:r>
            <a:r>
              <a:rPr lang="sr-Latn-ME" sz="1600" dirty="0" smtClean="0"/>
              <a:t>tvrdi je da Sud ne može ispitivati tužbu kojom se tvrdi da su „prekršena načela njemačkog ustavnog prava“. Uprkos tome što su osnovna prava dio opštih načela njemačkog ustavnog prava, evropski sudovi su uporno odbijali da razmotre takva prava koja su imala centralno mesto u njemačkom pravu.</a:t>
            </a:r>
            <a:r>
              <a:rPr lang="sr-Latn-ME" altLang="en-US" sz="1600" dirty="0" smtClean="0">
                <a:solidFill>
                  <a:schemeClr val="tx1"/>
                </a:solidFill>
                <a:ea typeface="Times New Roman" panose="02020603050405020304" pitchFamily="18" charset="0"/>
                <a:cs typeface="Courier New" panose="02070309020205020404" pitchFamily="49" charset="0"/>
              </a:rPr>
              <a:t> </a:t>
            </a:r>
          </a:p>
          <a:p>
            <a:pPr marL="0" lvl="0" indent="0" algn="just" defTabSz="914400" eaLnBrk="0" fontAlgn="base" hangingPunct="0">
              <a:spcBef>
                <a:spcPct val="0"/>
              </a:spcBef>
              <a:spcAft>
                <a:spcPct val="0"/>
              </a:spcAft>
              <a:buClrTx/>
              <a:buSzTx/>
              <a:buNone/>
            </a:pPr>
            <a:r>
              <a:rPr lang="sr-Latn-ME" altLang="en-US" sz="1600" dirty="0" smtClean="0">
                <a:solidFill>
                  <a:schemeClr val="tx1"/>
                </a:solidFill>
                <a:ea typeface="Times New Roman" panose="02020603050405020304" pitchFamily="18" charset="0"/>
                <a:cs typeface="Courier New" panose="02070309020205020404" pitchFamily="49" charset="0"/>
              </a:rPr>
              <a:t> </a:t>
            </a:r>
          </a:p>
          <a:p>
            <a:pPr algn="just" defTabSz="914400" eaLnBrk="0" fontAlgn="base" hangingPunct="0">
              <a:spcBef>
                <a:spcPct val="0"/>
              </a:spcBef>
              <a:spcAft>
                <a:spcPct val="0"/>
              </a:spcAft>
              <a:buClrTx/>
              <a:buSzTx/>
            </a:pPr>
            <a:r>
              <a:rPr lang="sr-Latn-ME" altLang="en-US" sz="1600" dirty="0" smtClean="0">
                <a:solidFill>
                  <a:schemeClr val="tx1"/>
                </a:solidFill>
                <a:ea typeface="Times New Roman" panose="02020603050405020304" pitchFamily="18" charset="0"/>
                <a:cs typeface="Courier New" panose="02070309020205020404" pitchFamily="49" charset="0"/>
              </a:rPr>
              <a:t>...Ovi predmeti su pokazali da je zaštita osnovnih prava daleko od adekvatne... Konstatuje se potreba da se zaštita prava evropskog građanina čini vidljivijom i eksplicitnijom... Od Storka, Geitling do novog trenda zaštite osnovnih prava...</a:t>
            </a:r>
            <a:r>
              <a:rPr lang="hr-HR" sz="1600" dirty="0" smtClean="0"/>
              <a:t> 1969g.</a:t>
            </a:r>
          </a:p>
          <a:p>
            <a:pPr marL="0" indent="0" algn="just" defTabSz="914400" eaLnBrk="0" fontAlgn="base" hangingPunct="0">
              <a:spcBef>
                <a:spcPct val="0"/>
              </a:spcBef>
              <a:spcAft>
                <a:spcPct val="0"/>
              </a:spcAft>
              <a:buClrTx/>
              <a:buSzTx/>
              <a:buNone/>
            </a:pPr>
            <a:endParaRPr lang="hr-HR" sz="1600" dirty="0" smtClean="0"/>
          </a:p>
          <a:p>
            <a:pPr algn="just" defTabSz="914400" eaLnBrk="0" fontAlgn="base" hangingPunct="0">
              <a:spcBef>
                <a:spcPct val="0"/>
              </a:spcBef>
              <a:spcAft>
                <a:spcPct val="0"/>
              </a:spcAft>
              <a:buClrTx/>
              <a:buSzTx/>
            </a:pPr>
            <a:r>
              <a:rPr lang="hr-HR" sz="1600" dirty="0" smtClean="0"/>
              <a:t>1969 - u predmetu </a:t>
            </a:r>
            <a:r>
              <a:rPr lang="hr-HR" sz="1600" i="1" dirty="0" smtClean="0"/>
              <a:t>Stauder </a:t>
            </a:r>
            <a:r>
              <a:rPr lang="hr-HR" sz="1600" dirty="0" smtClean="0"/>
              <a:t>Evropski sud je prvi put utvrdio obavezu zaštite ljudskih prava: </a:t>
            </a:r>
            <a:r>
              <a:rPr lang="hr-HR" sz="1600" b="1" dirty="0" smtClean="0"/>
              <a:t>osnovna ljudska prava ugrađena su u opšta načela evropskog prava</a:t>
            </a:r>
            <a:r>
              <a:rPr lang="hr-HR" sz="1600" dirty="0" smtClean="0"/>
              <a:t>, te im se stoga mora pružiti sudska zaštita</a:t>
            </a:r>
            <a:endParaRPr lang="hr-HR" sz="1600" dirty="0"/>
          </a:p>
        </p:txBody>
      </p:sp>
    </p:spTree>
    <p:extLst>
      <p:ext uri="{BB962C8B-B14F-4D97-AF65-F5344CB8AC3E}">
        <p14:creationId xmlns:p14="http://schemas.microsoft.com/office/powerpoint/2010/main" val="4329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767408" y="1268760"/>
            <a:ext cx="10513168" cy="646668"/>
          </a:xfrm>
        </p:spPr>
        <p:txBody>
          <a:bodyPr>
            <a:noAutofit/>
          </a:bodyPr>
          <a:lstStyle/>
          <a:p>
            <a:r>
              <a:rPr lang="hr-HR" sz="2800" b="1" dirty="0" smtClean="0"/>
              <a:t> </a:t>
            </a:r>
            <a:r>
              <a:rPr lang="hr-HR" sz="2800" b="1" dirty="0"/>
              <a:t>ZAŠTITA osnovnih prava u </a:t>
            </a:r>
            <a:r>
              <a:rPr lang="hr-HR" sz="2800" b="1" dirty="0" smtClean="0"/>
              <a:t>EU - Povelja EU o osnovnim pravima</a:t>
            </a:r>
          </a:p>
        </p:txBody>
      </p:sp>
      <p:sp>
        <p:nvSpPr>
          <p:cNvPr id="40962" name="Rectangle 3"/>
          <p:cNvSpPr>
            <a:spLocks noGrp="1" noChangeArrowheads="1"/>
          </p:cNvSpPr>
          <p:nvPr>
            <p:ph idx="1"/>
          </p:nvPr>
        </p:nvSpPr>
        <p:spPr>
          <a:xfrm>
            <a:off x="623392" y="2564904"/>
            <a:ext cx="11017224" cy="4033852"/>
          </a:xfrm>
        </p:spPr>
        <p:txBody>
          <a:bodyPr>
            <a:normAutofit/>
          </a:bodyPr>
          <a:lstStyle/>
          <a:p>
            <a:pPr marL="0" indent="0" eaLnBrk="1" hangingPunct="1">
              <a:lnSpc>
                <a:spcPct val="80000"/>
              </a:lnSpc>
              <a:buNone/>
            </a:pPr>
            <a:r>
              <a:rPr lang="sr-Latn-ME" sz="1800" dirty="0" smtClean="0">
                <a:solidFill>
                  <a:schemeClr val="tx1"/>
                </a:solidFill>
              </a:rPr>
              <a:t>Potreba za “katalogom ljudskih prava” - koherentnijom i konzistensijom zaštitom ljudskih prava na nivou EU,</a:t>
            </a:r>
          </a:p>
          <a:p>
            <a:pPr marL="457200" lvl="1" indent="0">
              <a:lnSpc>
                <a:spcPct val="80000"/>
              </a:lnSpc>
              <a:buNone/>
            </a:pPr>
            <a:r>
              <a:rPr lang="sr-Latn-ME" sz="1400" dirty="0" smtClean="0">
                <a:solidFill>
                  <a:schemeClr val="tx1"/>
                </a:solidFill>
              </a:rPr>
              <a:t>Kriterijumi pristupanja i proširenja „kriterijumi iz Kopenhagena” – poštovanje demokratije, vladavine prava, ljudskih prava i zaštita manjina”, 1993g</a:t>
            </a:r>
          </a:p>
          <a:p>
            <a:pPr marL="457200" lvl="1" indent="0">
              <a:lnSpc>
                <a:spcPct val="80000"/>
              </a:lnSpc>
              <a:buNone/>
            </a:pPr>
            <a:r>
              <a:rPr lang="sr-Latn-ME" sz="1400" dirty="0" smtClean="0">
                <a:solidFill>
                  <a:schemeClr val="tx1"/>
                </a:solidFill>
              </a:rPr>
              <a:t>Ugovor iz Maastricht-a - član F: Unija poštuje kao </a:t>
            </a:r>
            <a:r>
              <a:rPr lang="sr-Latn-ME" sz="1400" b="1" dirty="0" smtClean="0">
                <a:solidFill>
                  <a:schemeClr val="tx1"/>
                </a:solidFill>
              </a:rPr>
              <a:t>opšte principe osnovna prava garantovana EKLJP</a:t>
            </a:r>
            <a:r>
              <a:rPr lang="sr-Latn-ME" sz="1400" dirty="0" smtClean="0">
                <a:solidFill>
                  <a:schemeClr val="tx1"/>
                </a:solidFill>
              </a:rPr>
              <a:t>, Rim 1950. i prava koja proističu iz </a:t>
            </a:r>
            <a:r>
              <a:rPr lang="sr-Latn-ME" sz="1400" b="1" dirty="0" smtClean="0">
                <a:solidFill>
                  <a:schemeClr val="tx1"/>
                </a:solidFill>
              </a:rPr>
              <a:t>zajedničkih ustavnih tradicija </a:t>
            </a:r>
            <a:r>
              <a:rPr lang="sr-Latn-ME" sz="1400" dirty="0" smtClean="0">
                <a:solidFill>
                  <a:schemeClr val="tx1"/>
                </a:solidFill>
              </a:rPr>
              <a:t>država članica (Iako se direktno pozvalo na EKLJP, Sudu pravde je uskraćena mogućnost da ESP direktno primjenjuje odredbe iz člana 6 (2). </a:t>
            </a:r>
            <a:r>
              <a:rPr lang="sr-Latn-ME" sz="1400" b="1" dirty="0" smtClean="0">
                <a:solidFill>
                  <a:schemeClr val="tx1"/>
                </a:solidFill>
              </a:rPr>
              <a:t>Članom 46 su enumerativno pobrojani slučajevi u kojima Evropski sud može da postupa</a:t>
            </a:r>
            <a:r>
              <a:rPr lang="sr-Latn-ME" sz="1400" dirty="0" smtClean="0">
                <a:solidFill>
                  <a:schemeClr val="tx1"/>
                </a:solidFill>
              </a:rPr>
              <a:t>. Dakle, Ugovor je proklamovao da Unija treba da poštuje ljudska prava, ali nije predvidio poseban mehanizam za njihovu zaštitu).</a:t>
            </a:r>
          </a:p>
          <a:p>
            <a:pPr marL="457200" lvl="1" indent="0">
              <a:lnSpc>
                <a:spcPct val="80000"/>
              </a:lnSpc>
              <a:buNone/>
            </a:pPr>
            <a:r>
              <a:rPr lang="sr-Latn-ME" sz="1400" dirty="0" smtClean="0">
                <a:solidFill>
                  <a:schemeClr val="tx1"/>
                </a:solidFill>
              </a:rPr>
              <a:t>Ustavna konvencija EU u Kelnu, 1999 (R. Hercega) – Nacrt Povelje i definisani cilj: „da se ojača zaštita ljudskih prava ... tako što se osnovna prava čine vidjljivijim u Povelji“  </a:t>
            </a:r>
          </a:p>
          <a:p>
            <a:pPr marL="0" indent="0" eaLnBrk="1" hangingPunct="1">
              <a:lnSpc>
                <a:spcPct val="80000"/>
              </a:lnSpc>
              <a:buNone/>
            </a:pPr>
            <a:r>
              <a:rPr lang="sr-Latn-ME" sz="1800" dirty="0" smtClean="0">
                <a:solidFill>
                  <a:schemeClr val="tx1"/>
                </a:solidFill>
              </a:rPr>
              <a:t>Evropski savjet je svečano proglasio Povelju, u Nici, 2000... Istovremeno odložio raspravu o njenom ustavnom statusu...</a:t>
            </a:r>
          </a:p>
          <a:p>
            <a:pPr marL="0" indent="0">
              <a:lnSpc>
                <a:spcPct val="80000"/>
              </a:lnSpc>
              <a:buNone/>
            </a:pPr>
            <a:r>
              <a:rPr lang="sr-Latn-ME" sz="1800" dirty="0" smtClean="0">
                <a:solidFill>
                  <a:schemeClr val="tx1"/>
                </a:solidFill>
              </a:rPr>
              <a:t>Konferencija u Lakenu 2001g – </a:t>
            </a:r>
            <a:r>
              <a:rPr lang="sr-Latn-ME" sz="1800" i="1" dirty="0" smtClean="0">
                <a:solidFill>
                  <a:schemeClr val="tx1"/>
                </a:solidFill>
              </a:rPr>
              <a:t>Deklaracija iz Lakena</a:t>
            </a:r>
            <a:r>
              <a:rPr lang="sr-Latn-ME" sz="1800" dirty="0" smtClean="0">
                <a:solidFill>
                  <a:schemeClr val="tx1"/>
                </a:solidFill>
              </a:rPr>
              <a:t>, obavezujući se da Unija postane demokratičnija, otvorenija i djelotvornije...</a:t>
            </a:r>
          </a:p>
          <a:p>
            <a:pPr marL="0" indent="0" eaLnBrk="1" hangingPunct="1">
              <a:lnSpc>
                <a:spcPct val="80000"/>
              </a:lnSpc>
              <a:buNone/>
            </a:pPr>
            <a:r>
              <a:rPr lang="sr-Latn-ME" sz="1800" dirty="0" smtClean="0">
                <a:solidFill>
                  <a:schemeClr val="tx1"/>
                </a:solidFill>
              </a:rPr>
              <a:t>Lisabonskim ugovorom Povelja postala pravno obvezujući element pravnog poretka Unije.</a:t>
            </a:r>
            <a:endParaRPr lang="sr-Latn-ME" sz="1800" dirty="0">
              <a:solidFill>
                <a:schemeClr val="tx1"/>
              </a:solidFill>
            </a:endParaRPr>
          </a:p>
        </p:txBody>
      </p:sp>
    </p:spTree>
    <p:extLst>
      <p:ext uri="{BB962C8B-B14F-4D97-AF65-F5344CB8AC3E}">
        <p14:creationId xmlns:p14="http://schemas.microsoft.com/office/powerpoint/2010/main" val="185960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271464" y="980728"/>
            <a:ext cx="9441160" cy="936104"/>
          </a:xfrm>
        </p:spPr>
        <p:txBody>
          <a:bodyPr>
            <a:normAutofit/>
          </a:bodyPr>
          <a:lstStyle/>
          <a:p>
            <a:pPr eaLnBrk="1" hangingPunct="1"/>
            <a:r>
              <a:rPr lang="hr-HR" sz="2800" dirty="0"/>
              <a:t>Odredbe Ugovora iz Lisabona koje se odnose na Povelju </a:t>
            </a:r>
          </a:p>
        </p:txBody>
      </p:sp>
      <p:sp>
        <p:nvSpPr>
          <p:cNvPr id="43010" name="Rectangle 3"/>
          <p:cNvSpPr>
            <a:spLocks noGrp="1" noChangeArrowheads="1"/>
          </p:cNvSpPr>
          <p:nvPr>
            <p:ph idx="1"/>
          </p:nvPr>
        </p:nvSpPr>
        <p:spPr>
          <a:xfrm>
            <a:off x="695400" y="2708920"/>
            <a:ext cx="10873208" cy="3234680"/>
          </a:xfrm>
        </p:spPr>
        <p:txBody>
          <a:bodyPr>
            <a:normAutofit/>
          </a:bodyPr>
          <a:lstStyle/>
          <a:p>
            <a:pPr eaLnBrk="1" hangingPunct="1">
              <a:lnSpc>
                <a:spcPct val="90000"/>
              </a:lnSpc>
            </a:pPr>
            <a:endParaRPr lang="hr-HR" sz="1600" dirty="0" smtClean="0"/>
          </a:p>
          <a:p>
            <a:pPr eaLnBrk="1" hangingPunct="1">
              <a:lnSpc>
                <a:spcPct val="90000"/>
              </a:lnSpc>
            </a:pPr>
            <a:endParaRPr lang="hr-HR" sz="1600" dirty="0"/>
          </a:p>
          <a:p>
            <a:pPr eaLnBrk="1" hangingPunct="1">
              <a:lnSpc>
                <a:spcPct val="90000"/>
              </a:lnSpc>
            </a:pPr>
            <a:r>
              <a:rPr lang="hr-HR" sz="1600" dirty="0" smtClean="0"/>
              <a:t>Unija </a:t>
            </a:r>
            <a:r>
              <a:rPr lang="hr-HR" sz="1600" dirty="0"/>
              <a:t>priznaje prava, slobode i načela propisana Poveljom </a:t>
            </a:r>
            <a:r>
              <a:rPr lang="hr-HR" sz="1600" dirty="0" smtClean="0"/>
              <a:t>osnovnih </a:t>
            </a:r>
            <a:r>
              <a:rPr lang="hr-HR" sz="1600" dirty="0"/>
              <a:t>prava EU </a:t>
            </a:r>
            <a:endParaRPr lang="hr-HR" sz="1600" dirty="0" smtClean="0"/>
          </a:p>
          <a:p>
            <a:pPr eaLnBrk="1" hangingPunct="1">
              <a:lnSpc>
                <a:spcPct val="90000"/>
              </a:lnSpc>
            </a:pPr>
            <a:r>
              <a:rPr lang="hr-HR" sz="1600" dirty="0" smtClean="0"/>
              <a:t>Povelja je sastavni dio Ugovora iz Lisabona i ima istu pravnu </a:t>
            </a:r>
            <a:r>
              <a:rPr lang="hr-HR" sz="1600" dirty="0"/>
              <a:t>vrijednost kao i Ugovori</a:t>
            </a:r>
          </a:p>
          <a:p>
            <a:pPr eaLnBrk="1" hangingPunct="1">
              <a:lnSpc>
                <a:spcPct val="90000"/>
              </a:lnSpc>
            </a:pPr>
            <a:r>
              <a:rPr lang="hr-HR" sz="1600" dirty="0"/>
              <a:t>Odredbe Povelje </a:t>
            </a:r>
            <a:r>
              <a:rPr lang="hr-HR" sz="1600" b="1" dirty="0"/>
              <a:t>ne smiju </a:t>
            </a:r>
            <a:r>
              <a:rPr lang="hr-HR" sz="1600" b="1" dirty="0" smtClean="0"/>
              <a:t>proširiti </a:t>
            </a:r>
            <a:r>
              <a:rPr lang="hr-HR" sz="1600" b="1" dirty="0"/>
              <a:t>nadležnost Unije </a:t>
            </a:r>
            <a:r>
              <a:rPr lang="hr-HR" sz="1600" dirty="0"/>
              <a:t>kako su one određene Ugovorima</a:t>
            </a:r>
          </a:p>
          <a:p>
            <a:pPr eaLnBrk="1" hangingPunct="1">
              <a:lnSpc>
                <a:spcPct val="90000"/>
              </a:lnSpc>
            </a:pPr>
            <a:r>
              <a:rPr lang="hr-HR" sz="1600" b="1" dirty="0" smtClean="0"/>
              <a:t>Osnovna prava garantovana </a:t>
            </a:r>
            <a:r>
              <a:rPr lang="hr-HR" sz="1600" dirty="0" smtClean="0"/>
              <a:t>Evropskom konvencijom i prava koja proizlaze </a:t>
            </a:r>
            <a:r>
              <a:rPr lang="hr-HR" sz="1600" dirty="0"/>
              <a:t>iz ustavnih tradicija </a:t>
            </a:r>
            <a:r>
              <a:rPr lang="hr-HR" sz="1600" dirty="0" smtClean="0"/>
              <a:t>zajedničkih državama </a:t>
            </a:r>
            <a:r>
              <a:rPr lang="hr-HR" sz="1600" dirty="0"/>
              <a:t>članicama </a:t>
            </a:r>
            <a:r>
              <a:rPr lang="hr-HR" sz="1600" dirty="0" smtClean="0"/>
              <a:t>predstavljaju </a:t>
            </a:r>
            <a:r>
              <a:rPr lang="hr-HR" sz="1600" b="1" dirty="0" smtClean="0"/>
              <a:t>opšta načela Unije</a:t>
            </a:r>
            <a:endParaRPr lang="hr-HR" sz="1600" b="1" dirty="0"/>
          </a:p>
        </p:txBody>
      </p:sp>
    </p:spTree>
    <p:extLst>
      <p:ext uri="{BB962C8B-B14F-4D97-AF65-F5344CB8AC3E}">
        <p14:creationId xmlns:p14="http://schemas.microsoft.com/office/powerpoint/2010/main" val="658288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16632"/>
            <a:ext cx="9601196" cy="360040"/>
          </a:xfrm>
        </p:spPr>
        <p:txBody>
          <a:bodyPr>
            <a:noAutofit/>
          </a:bodyPr>
          <a:lstStyle/>
          <a:p>
            <a:r>
              <a:rPr lang="sr-Latn-ME" sz="3200" dirty="0" smtClean="0"/>
              <a:t>Ugovor o EVROPSKOJ UNIJI</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968937"/>
              </p:ext>
            </p:extLst>
          </p:nvPr>
        </p:nvGraphicFramePr>
        <p:xfrm>
          <a:off x="0" y="836712"/>
          <a:ext cx="1219200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34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95402" y="982133"/>
            <a:ext cx="9601196" cy="934700"/>
          </a:xfrm>
        </p:spPr>
        <p:txBody>
          <a:bodyPr>
            <a:normAutofit/>
          </a:bodyPr>
          <a:lstStyle/>
          <a:p>
            <a:pPr eaLnBrk="1" hangingPunct="1"/>
            <a:r>
              <a:rPr lang="hr-HR" sz="2800" b="1" dirty="0" smtClean="0"/>
              <a:t>Opšta pravna načela (principi)</a:t>
            </a:r>
            <a:endParaRPr lang="hr-HR" sz="3200" b="1" dirty="0" smtClean="0"/>
          </a:p>
        </p:txBody>
      </p:sp>
      <p:sp>
        <p:nvSpPr>
          <p:cNvPr id="28674" name="Rectangle 3"/>
          <p:cNvSpPr>
            <a:spLocks noGrp="1" noChangeArrowheads="1"/>
          </p:cNvSpPr>
          <p:nvPr>
            <p:ph idx="1"/>
          </p:nvPr>
        </p:nvSpPr>
        <p:spPr>
          <a:xfrm>
            <a:off x="551384" y="2420888"/>
            <a:ext cx="11089232" cy="3960440"/>
          </a:xfrm>
        </p:spPr>
        <p:txBody>
          <a:bodyPr>
            <a:noAutofit/>
          </a:bodyPr>
          <a:lstStyle/>
          <a:p>
            <a:pPr eaLnBrk="1" hangingPunct="1">
              <a:buFont typeface="Wingdings" panose="05000000000000000000" pitchFamily="2" charset="2"/>
              <a:buChar char="v"/>
            </a:pPr>
            <a:r>
              <a:rPr lang="hr-HR" sz="1400" dirty="0" smtClean="0"/>
              <a:t>Opšta pravna načela kao i opšta načela međunarodnog prava predstavljaju </a:t>
            </a:r>
            <a:r>
              <a:rPr lang="hr-HR" sz="1400" b="1" dirty="0" smtClean="0"/>
              <a:t>PRIMARNE IZVORE PRAVA EU.</a:t>
            </a:r>
          </a:p>
          <a:p>
            <a:pPr eaLnBrk="1" hangingPunct="1">
              <a:buFont typeface="Wingdings" panose="05000000000000000000" pitchFamily="2" charset="2"/>
              <a:buChar char="v"/>
            </a:pPr>
            <a:r>
              <a:rPr lang="hr-HR" sz="1400" dirty="0" smtClean="0"/>
              <a:t>Proističu iz: osnivačkih ugovora, nacionalnih pravnih sistema država članica, međunarodnih ugovora.</a:t>
            </a:r>
          </a:p>
          <a:p>
            <a:pPr marL="0" indent="0" eaLnBrk="1" hangingPunct="1">
              <a:buNone/>
            </a:pPr>
            <a:r>
              <a:rPr lang="hr-HR" sz="1400" dirty="0" smtClean="0"/>
              <a:t>Najvažniji opšta pravni principi se ne nalaze u osnivačkim ugovorima već ih je razvio Evropski sud pravde. </a:t>
            </a:r>
          </a:p>
          <a:p>
            <a:pPr marL="457200" lvl="1" indent="0">
              <a:buNone/>
            </a:pPr>
            <a:r>
              <a:rPr lang="hr-HR" sz="1400" dirty="0" smtClean="0"/>
              <a:t>I Načela demokratije, podjele vlasti,  pravne države i </a:t>
            </a:r>
          </a:p>
          <a:p>
            <a:pPr marL="457200" lvl="1" indent="0">
              <a:buNone/>
            </a:pPr>
            <a:r>
              <a:rPr lang="hr-HR" sz="1400" dirty="0" smtClean="0"/>
              <a:t>Ia</a:t>
            </a:r>
            <a:r>
              <a:rPr lang="hr-HR" sz="1400" dirty="0"/>
              <a:t> </a:t>
            </a:r>
            <a:r>
              <a:rPr lang="hr-HR" sz="1400" dirty="0" smtClean="0"/>
              <a:t>Načelo </a:t>
            </a:r>
            <a:r>
              <a:rPr lang="hr-HR" sz="1400" dirty="0"/>
              <a:t>dodijeljenjih </a:t>
            </a:r>
            <a:r>
              <a:rPr lang="hr-HR" sz="1400" dirty="0" smtClean="0"/>
              <a:t>ovlašćenja (čl. 5 (1)(2) UEU) </a:t>
            </a:r>
            <a:r>
              <a:rPr lang="hr-HR" sz="1400" dirty="0"/>
              <a:t>fleksibilnosti, </a:t>
            </a:r>
            <a:r>
              <a:rPr lang="hr-HR" sz="1400" dirty="0" smtClean="0"/>
              <a:t>supsidijarnosti </a:t>
            </a:r>
            <a:r>
              <a:rPr lang="hr-HR" sz="1400" dirty="0"/>
              <a:t>(čl. 5 </a:t>
            </a:r>
            <a:r>
              <a:rPr lang="hr-HR" sz="1400" dirty="0" smtClean="0"/>
              <a:t>(</a:t>
            </a:r>
            <a:r>
              <a:rPr lang="hr-HR" sz="1400" dirty="0"/>
              <a:t>3</a:t>
            </a:r>
            <a:r>
              <a:rPr lang="hr-HR" sz="1400" dirty="0" smtClean="0"/>
              <a:t>) </a:t>
            </a:r>
            <a:r>
              <a:rPr lang="hr-HR" sz="1400" dirty="0"/>
              <a:t>UEU) </a:t>
            </a:r>
            <a:r>
              <a:rPr lang="hr-HR" sz="1400" dirty="0" smtClean="0"/>
              <a:t>, proporcionalnosti</a:t>
            </a:r>
            <a:r>
              <a:rPr lang="hr-HR" sz="1400" dirty="0"/>
              <a:t> (čl. 5 </a:t>
            </a:r>
            <a:r>
              <a:rPr lang="hr-HR" sz="1400" dirty="0" smtClean="0"/>
              <a:t>(4) </a:t>
            </a:r>
            <a:r>
              <a:rPr lang="hr-HR" sz="1400" dirty="0"/>
              <a:t>UEU)</a:t>
            </a:r>
            <a:r>
              <a:rPr lang="hr-HR" sz="1400" dirty="0" smtClean="0"/>
              <a:t>, lojalnosti </a:t>
            </a:r>
            <a:r>
              <a:rPr lang="hr-HR" sz="1400" dirty="0"/>
              <a:t>(čl. 4</a:t>
            </a:r>
            <a:r>
              <a:rPr lang="hr-HR" sz="1400" dirty="0" smtClean="0"/>
              <a:t> (</a:t>
            </a:r>
            <a:r>
              <a:rPr lang="hr-HR" sz="1400" dirty="0"/>
              <a:t>3</a:t>
            </a:r>
            <a:r>
              <a:rPr lang="hr-HR" sz="1400" dirty="0" smtClean="0"/>
              <a:t>) </a:t>
            </a:r>
            <a:r>
              <a:rPr lang="hr-HR" sz="1400" dirty="0"/>
              <a:t>UEU) , kolektivne </a:t>
            </a:r>
            <a:r>
              <a:rPr lang="hr-HR" sz="1400" dirty="0" smtClean="0"/>
              <a:t>odbrane </a:t>
            </a:r>
            <a:r>
              <a:rPr lang="hr-HR" sz="1400" dirty="0"/>
              <a:t>(čl. </a:t>
            </a:r>
            <a:r>
              <a:rPr lang="hr-HR" sz="1400" dirty="0" smtClean="0"/>
              <a:t>42 (</a:t>
            </a:r>
            <a:r>
              <a:rPr lang="hr-HR" sz="1400" dirty="0"/>
              <a:t>7</a:t>
            </a:r>
            <a:r>
              <a:rPr lang="hr-HR" sz="1400" dirty="0" smtClean="0"/>
              <a:t>) </a:t>
            </a:r>
            <a:r>
              <a:rPr lang="hr-HR" sz="1400" dirty="0"/>
              <a:t>UEU) , </a:t>
            </a:r>
            <a:r>
              <a:rPr lang="hr-HR" sz="1400" dirty="0" smtClean="0"/>
              <a:t>zaštite </a:t>
            </a:r>
            <a:r>
              <a:rPr lang="hr-HR" sz="1400" dirty="0"/>
              <a:t>životne sredine (čl. </a:t>
            </a:r>
            <a:r>
              <a:rPr lang="hr-HR" sz="1400" dirty="0" smtClean="0"/>
              <a:t>11 </a:t>
            </a:r>
            <a:r>
              <a:rPr lang="hr-HR" sz="1400" dirty="0"/>
              <a:t>UFEU)</a:t>
            </a:r>
            <a:r>
              <a:rPr lang="hr-HR" sz="1400" dirty="0" smtClean="0"/>
              <a:t>, javnosti, </a:t>
            </a:r>
            <a:r>
              <a:rPr lang="hr-HR" sz="1400" dirty="0"/>
              <a:t>otklanjanja nejednoakosti (čl. </a:t>
            </a:r>
            <a:r>
              <a:rPr lang="hr-HR" sz="1400" dirty="0" smtClean="0"/>
              <a:t>8 UFEU), poštovanja statusa (čl</a:t>
            </a:r>
            <a:r>
              <a:rPr lang="hr-HR" sz="1400" dirty="0"/>
              <a:t>. </a:t>
            </a:r>
            <a:r>
              <a:rPr lang="hr-HR" sz="1400" dirty="0" smtClean="0"/>
              <a:t>17 UFEU)...</a:t>
            </a:r>
          </a:p>
          <a:p>
            <a:pPr marL="457200" lvl="1" indent="0">
              <a:buNone/>
            </a:pPr>
            <a:r>
              <a:rPr lang="hr-HR" sz="1400" dirty="0" smtClean="0"/>
              <a:t>II </a:t>
            </a:r>
            <a:r>
              <a:rPr lang="hr-HR" sz="1400" b="1" dirty="0" smtClean="0"/>
              <a:t>Načelo neposrednog pravnog dejstva </a:t>
            </a:r>
            <a:r>
              <a:rPr lang="hr-HR" sz="1400" dirty="0" smtClean="0"/>
              <a:t>(Van Gend en Loos v  </a:t>
            </a:r>
            <a:r>
              <a:rPr lang="en-US" sz="1400" dirty="0"/>
              <a:t>Netherlands Inland Revenue Administration</a:t>
            </a:r>
            <a:r>
              <a:rPr lang="hr-HR" sz="1400" dirty="0" smtClean="0"/>
              <a:t>) i </a:t>
            </a:r>
            <a:r>
              <a:rPr lang="hr-HR" sz="1400" b="1" dirty="0" smtClean="0"/>
              <a:t>načelo suprematije </a:t>
            </a:r>
            <a:r>
              <a:rPr lang="hr-HR" sz="1400" dirty="0" smtClean="0"/>
              <a:t>(Costa v Enel)... </a:t>
            </a:r>
          </a:p>
          <a:p>
            <a:pPr eaLnBrk="1" hangingPunct="1">
              <a:buFont typeface="Wingdings" panose="05000000000000000000" pitchFamily="2" charset="2"/>
              <a:buChar char="v"/>
            </a:pPr>
            <a:r>
              <a:rPr lang="hr-HR" sz="1400" b="1" dirty="0" smtClean="0"/>
              <a:t>Evropski sud pravde formulisao je pravna načela popunjavajući pravne praznine u primarnom pravu.</a:t>
            </a:r>
            <a:endParaRPr lang="hr-HR" sz="1400" b="1" dirty="0"/>
          </a:p>
          <a:p>
            <a:pPr algn="just" eaLnBrk="1" hangingPunct="1">
              <a:buFont typeface="Wingdings" panose="05000000000000000000" pitchFamily="2" charset="2"/>
              <a:buChar char="v"/>
            </a:pPr>
            <a:r>
              <a:rPr lang="hr-HR" sz="1400" dirty="0" smtClean="0"/>
              <a:t>Čl. 220, 230 i 234 Ugovora o osnivanju Evropske zajednice temelj je na kome se razvijala PRAVNOSTVARALAČKA DJELATNOST EVROPSKOG SUDA PRAVDE...</a:t>
            </a:r>
            <a:r>
              <a:rPr lang="hr-HR" sz="1200" dirty="0" smtClean="0"/>
              <a:t> </a:t>
            </a:r>
            <a:r>
              <a:rPr lang="hr-HR" sz="1100" dirty="0" smtClean="0"/>
              <a:t>opšta pravna načela izričito pomenuta samo u članu 288 (2) (U odnosima vanugovorne odgovornosti, u skladu sa opštim načelima koja su zajednička pravima država članica, Zajednica nadoknađuje štetu koju su proizveli njeni organi ii službenici u vršenju svojih dužnosti”)</a:t>
            </a:r>
            <a:endParaRPr lang="hr-HR" sz="1100" dirty="0"/>
          </a:p>
        </p:txBody>
      </p:sp>
    </p:spTree>
    <p:extLst>
      <p:ext uri="{BB962C8B-B14F-4D97-AF65-F5344CB8AC3E}">
        <p14:creationId xmlns:p14="http://schemas.microsoft.com/office/powerpoint/2010/main" val="1755100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83038</TotalTime>
  <Words>5949</Words>
  <Application>Microsoft Office PowerPoint</Application>
  <PresentationFormat>Widescreen</PresentationFormat>
  <Paragraphs>458</Paragraphs>
  <Slides>42</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Arial Nova</vt:lpstr>
      <vt:lpstr>Calibri</vt:lpstr>
      <vt:lpstr>Corbel</vt:lpstr>
      <vt:lpstr>Courier New</vt:lpstr>
      <vt:lpstr>Garamond</vt:lpstr>
      <vt:lpstr>Georgia</vt:lpstr>
      <vt:lpstr>Lucida Fax</vt:lpstr>
      <vt:lpstr>Times New Roman</vt:lpstr>
      <vt:lpstr>Wingdings</vt:lpstr>
      <vt:lpstr>Custom Design</vt:lpstr>
      <vt:lpstr>Organic</vt:lpstr>
      <vt:lpstr>                      Master studije Pravnog fakulteta UCG  Pravo unutrašnjeg tržišta EVROPSkE UNIJE      Zaštita osnovnih prava i sloboda u Evropskoj uniji   </vt:lpstr>
      <vt:lpstr>PowerPoint Presentation</vt:lpstr>
      <vt:lpstr>Zaštita osnovnih prava u EU</vt:lpstr>
      <vt:lpstr>OSNOVNA prava – status kroz pravna akta EU od Mastrihta do Lisabona </vt:lpstr>
      <vt:lpstr>Počeci Evropskog suda u zaštiti osnovnih prava</vt:lpstr>
      <vt:lpstr> ZAŠTITA osnovnih prava u EU - Povelja EU o osnovnim pravima</vt:lpstr>
      <vt:lpstr>Odredbe Ugovora iz Lisabona koje se odnose na Povelju </vt:lpstr>
      <vt:lpstr>Ugovor o EVROPSKOJ UNIJI</vt:lpstr>
      <vt:lpstr>Opšta pravna načela (principi)</vt:lpstr>
      <vt:lpstr>Zaštita osnovnih prava</vt:lpstr>
      <vt:lpstr>“SUKOB” S NJEMAČKIM USTAVNIM SUDOM  Na valjanost mjera Zajednice ne mogu uticati tvrdnje da su te mjere suprotne osnovnim pravima koja su zaštićena ustavom određene države članice. Kada bi to bilo dopušteno, djelotvornost i ujednačenost prava Zajednice bila bi ugrožena Međutim, Sud je dužan istražiti je li nekom mjerom Zajednice zanemareno odnosno povrijeđeno neko analogno osnovno pravo zajamčeno u pravnom poretku Zajednice  </vt:lpstr>
      <vt:lpstr>PowerPoint Presentation</vt:lpstr>
      <vt:lpstr>PowerPoint Presentation</vt:lpstr>
      <vt:lpstr>Neprimjenjivanje Povelje u Ujedinjenom Kraljevstvu i Poljskoj </vt:lpstr>
      <vt:lpstr>Struktura Povelje o temeljnim pravima</vt:lpstr>
      <vt:lpstr>I Dostojanstvo i II Sloboda</vt:lpstr>
      <vt:lpstr>III Jednakost i IV Solidarnost </vt:lpstr>
      <vt:lpstr>V Građanska prava i VI Pravda</vt:lpstr>
      <vt:lpstr>VII Opšte odredbe o tumačenju i primjeni Povelje</vt:lpstr>
      <vt:lpstr>Područje primjene Povelje</vt:lpstr>
      <vt:lpstr>Pravni status Povelje o osnovnim pravima EU</vt:lpstr>
      <vt:lpstr>POVELJA (EU)- EKLJP (SAVJET EVROPE) </vt:lpstr>
      <vt:lpstr>PowerPoint Presentation</vt:lpstr>
      <vt:lpstr>PowerPoint Presentation</vt:lpstr>
      <vt:lpstr>Razlozi za pristupanje Konvenciji</vt:lpstr>
      <vt:lpstr>Pristupanje EKLJP</vt:lpstr>
      <vt:lpstr>Pristupanje EKLJP</vt:lpstr>
      <vt:lpstr>PowerPoint Presentation</vt:lpstr>
      <vt:lpstr>PowerPoint Presentation</vt:lpstr>
      <vt:lpstr> Odnos ESP – ESLJP razmatranja odgovarajuće sudske prakse    </vt:lpstr>
      <vt:lpstr>PowerPoint Presentation</vt:lpstr>
      <vt:lpstr>PowerPoint Presentation</vt:lpstr>
      <vt:lpstr>Agencija EU za osnovna prava</vt:lpstr>
      <vt:lpstr>PowerPoint Presentation</vt:lpstr>
      <vt:lpstr>PowerPoint Presentation</vt:lpstr>
      <vt:lpstr>PowerPoint Presentation</vt:lpstr>
      <vt:lpstr>PowerPoint Presentation</vt:lpstr>
      <vt:lpstr>PowerPoint Presentation</vt:lpstr>
      <vt:lpstr>PowerPoint Presentation</vt:lpstr>
      <vt:lpstr>Evropska konvencija, članovi 30-35 </vt:lpstr>
      <vt:lpstr>Evropska konvencija, članovi 30-35 </vt:lpstr>
      <vt:lpstr>Literatura: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Snezana Radovic</dc:creator>
  <cp:lastModifiedBy>Aneta</cp:lastModifiedBy>
  <cp:revision>1328</cp:revision>
  <dcterms:created xsi:type="dcterms:W3CDTF">2014-04-17T22:18:44Z</dcterms:created>
  <dcterms:modified xsi:type="dcterms:W3CDTF">2021-10-15T00:21:22Z</dcterms:modified>
</cp:coreProperties>
</file>